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sldIdLst>
    <p:sldId id="256" r:id="rId2"/>
    <p:sldId id="257" r:id="rId3"/>
    <p:sldId id="275" r:id="rId4"/>
    <p:sldId id="270" r:id="rId5"/>
    <p:sldId id="283" r:id="rId6"/>
    <p:sldId id="258" r:id="rId7"/>
    <p:sldId id="271" r:id="rId8"/>
    <p:sldId id="289" r:id="rId9"/>
    <p:sldId id="277" r:id="rId10"/>
    <p:sldId id="279" r:id="rId11"/>
    <p:sldId id="280" r:id="rId12"/>
    <p:sldId id="285" r:id="rId13"/>
    <p:sldId id="286" r:id="rId14"/>
    <p:sldId id="288" r:id="rId15"/>
    <p:sldId id="291" r:id="rId16"/>
    <p:sldId id="292" r:id="rId17"/>
    <p:sldId id="266" r:id="rId18"/>
    <p:sldId id="273" r:id="rId19"/>
    <p:sldId id="290" r:id="rId20"/>
    <p:sldId id="282" r:id="rId21"/>
    <p:sldId id="274" r:id="rId22"/>
    <p:sldId id="259" r:id="rId23"/>
    <p:sldId id="272" r:id="rId24"/>
    <p:sldId id="287" r:id="rId25"/>
    <p:sldId id="268" r:id="rId26"/>
    <p:sldId id="269" r:id="rId2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248E"/>
    <a:srgbClr val="1B2A9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0" d="100"/>
          <a:sy n="70" d="100"/>
        </p:scale>
        <p:origin x="-85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6"/>
          <p:cNvSpPr/>
          <p:nvPr/>
        </p:nvSpPr>
        <p:spPr>
          <a:xfrm>
            <a:off x="1328738" y="1295400"/>
            <a:ext cx="6486525" cy="3152775"/>
          </a:xfrm>
          <a:prstGeom prst="rect">
            <a:avLst/>
          </a:prstGeom>
          <a:ln w="3175">
            <a:solidFill>
              <a:schemeClr val="bg1"/>
            </a:solidFill>
          </a:ln>
          <a:effectLst>
            <a:outerShdw blurRad="63500" sx="100500" sy="100500" algn="ctr" rotWithShape="0">
              <a:prstClr val="black">
                <a:alpha val="50000"/>
              </a:prstClr>
            </a:outerShdw>
          </a:effectLst>
        </p:spPr>
        <p:txBody>
          <a:bodyPr>
            <a:normAutofit/>
          </a:bodyPr>
          <a:lstStyle/>
          <a:p>
            <a:pPr defTabSz="914400" fontAlgn="auto">
              <a:spcBef>
                <a:spcPts val="2000"/>
              </a:spcBef>
              <a:spcAft>
                <a:spcPts val="0"/>
              </a:spcAft>
              <a:buClr>
                <a:schemeClr val="accent1">
                  <a:lumMod val="60000"/>
                  <a:lumOff val="40000"/>
                </a:schemeClr>
              </a:buClr>
              <a:buSzPct val="110000"/>
              <a:buFont typeface="Wingdings 2" pitchFamily="18" charset="2"/>
              <a:buNone/>
              <a:defRPr/>
            </a:pPr>
            <a:endParaRPr sz="3200">
              <a:solidFill>
                <a:schemeClr val="tx1">
                  <a:lumMod val="65000"/>
                  <a:lumOff val="35000"/>
                </a:schemeClr>
              </a:solidFill>
              <a:latin typeface="+mn-lt"/>
              <a:cs typeface="+mn-cs"/>
            </a:endParaRPr>
          </a:p>
        </p:txBody>
      </p:sp>
      <p:sp>
        <p:nvSpPr>
          <p:cNvPr id="2" name="Title 1"/>
          <p:cNvSpPr>
            <a:spLocks noGrp="1"/>
          </p:cNvSpPr>
          <p:nvPr>
            <p:ph type="ctrTitle"/>
          </p:nvPr>
        </p:nvSpPr>
        <p:spPr>
          <a:xfrm>
            <a:off x="1322921" y="1523999"/>
            <a:ext cx="6498158" cy="1724867"/>
          </a:xfrm>
        </p:spPr>
        <p:txBody>
          <a:bodyPr rtlCol="0">
            <a:noAutofit/>
          </a:bodyPr>
          <a:lstStyle>
            <a:lvl1pPr marL="0" indent="0" algn="ctr" defTabSz="914400" rtl="0" eaLnBrk="1" latinLnBrk="0" hangingPunct="1">
              <a:spcBef>
                <a:spcPct val="0"/>
              </a:spcBef>
              <a:buClr>
                <a:schemeClr val="accent1">
                  <a:lumMod val="60000"/>
                  <a:lumOff val="40000"/>
                </a:schemeClr>
              </a:buClr>
              <a:buSzPct val="110000"/>
              <a:buFont typeface="Wingdings 2" pitchFamily="18" charset="2"/>
              <a:buNone/>
              <a:defRPr sz="4600" kern="1200">
                <a:solidFill>
                  <a:schemeClr val="accent1"/>
                </a:solidFill>
                <a:latin typeface="+mj-lt"/>
                <a:ea typeface="+mj-ea"/>
                <a:cs typeface="+mj-cs"/>
              </a:defRPr>
            </a:lvl1pPr>
          </a:lstStyle>
          <a:p>
            <a:r>
              <a:rPr lang="en-CA" smtClean="0"/>
              <a:t>Click to edit Master title style</a:t>
            </a:r>
            <a:endParaRPr/>
          </a:p>
        </p:txBody>
      </p:sp>
      <p:sp>
        <p:nvSpPr>
          <p:cNvPr id="3" name="Subtitle 2"/>
          <p:cNvSpPr>
            <a:spLocks noGrp="1"/>
          </p:cNvSpPr>
          <p:nvPr>
            <p:ph type="subTitle" idx="1"/>
          </p:nvPr>
        </p:nvSpPr>
        <p:spPr>
          <a:xfrm>
            <a:off x="1322921" y="3299012"/>
            <a:ext cx="6498159" cy="916641"/>
          </a:xfrm>
        </p:spPr>
        <p:txBody>
          <a:bodyPr rtlCol="0">
            <a:normAutofit/>
          </a:bodyPr>
          <a:lstStyle>
            <a:lvl1pPr marL="0" indent="0" algn="ctr" defTabSz="914400" rtl="0" eaLnBrk="1" latinLnBrk="0" hangingPunct="1">
              <a:spcBef>
                <a:spcPts val="300"/>
              </a:spcBef>
              <a:buClr>
                <a:schemeClr val="accent1">
                  <a:lumMod val="60000"/>
                  <a:lumOff val="40000"/>
                </a:schemeClr>
              </a:buClr>
              <a:buSzPct val="110000"/>
              <a:buFont typeface="Wingdings 2" pitchFamily="18" charset="2"/>
              <a:buNone/>
              <a:defRPr sz="1800" kern="1200">
                <a:solidFill>
                  <a:schemeClr val="tx1">
                    <a:tint val="75000"/>
                  </a:schemeClr>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5" name="Date Placeholder 3"/>
          <p:cNvSpPr>
            <a:spLocks noGrp="1"/>
          </p:cNvSpPr>
          <p:nvPr>
            <p:ph type="dt" sz="half" idx="10"/>
          </p:nvPr>
        </p:nvSpPr>
        <p:spPr/>
        <p:txBody>
          <a:bodyPr/>
          <a:lstStyle>
            <a:lvl1pPr>
              <a:defRPr/>
            </a:lvl1pPr>
          </a:lstStyle>
          <a:p>
            <a:pPr>
              <a:defRPr/>
            </a:pPr>
            <a:fld id="{95C5FFCA-E6F4-4970-8B90-FD6D0BC91EEB}" type="datetimeFigureOut">
              <a:rPr lang="en-US"/>
              <a:pPr>
                <a:defRPr/>
              </a:pPr>
              <a:t>11/10/2011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10C5859-30E1-452F-9A52-6AEC404C0415}"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8" y="611872"/>
            <a:ext cx="4079545" cy="1162050"/>
          </a:xfrm>
        </p:spPr>
        <p:txBody>
          <a:bodyPr/>
          <a:lstStyle>
            <a:lvl1pPr algn="ctr">
              <a:defRPr sz="3600" b="0"/>
            </a:lvl1pPr>
          </a:lstStyle>
          <a:p>
            <a:r>
              <a:rPr lang="en-CA" smtClean="0"/>
              <a:t>Click to edit Master title style</a:t>
            </a:r>
            <a:endParaRPr/>
          </a:p>
        </p:txBody>
      </p:sp>
      <p:sp>
        <p:nvSpPr>
          <p:cNvPr id="4" name="Text Placeholder 3"/>
          <p:cNvSpPr>
            <a:spLocks noGrp="1"/>
          </p:cNvSpPr>
          <p:nvPr>
            <p:ph type="body" sz="half" idx="2"/>
          </p:nvPr>
        </p:nvSpPr>
        <p:spPr>
          <a:xfrm>
            <a:off x="533398" y="1787856"/>
            <a:ext cx="4079545"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8" name="Picture Placeholder 2"/>
          <p:cNvSpPr>
            <a:spLocks noGrp="1"/>
          </p:cNvSpPr>
          <p:nvPr>
            <p:ph type="pic" idx="1"/>
          </p:nvPr>
        </p:nvSpPr>
        <p:spPr>
          <a:xfrm>
            <a:off x="5090617" y="359392"/>
            <a:ext cx="3657600" cy="5318077"/>
          </a:xfrm>
          <a:ln w="3175">
            <a:solidFill>
              <a:schemeClr val="bg1"/>
            </a:solidFill>
          </a:ln>
          <a:effectLst>
            <a:outerShdw blurRad="63500" sx="100500" sy="100500" algn="ctr" rotWithShape="0">
              <a:prstClr val="black">
                <a:alpha val="50000"/>
              </a:prstClr>
            </a:outerShdw>
          </a:effectLst>
        </p:spPr>
        <p:txBody>
          <a:bodyPr rtlCol="0">
            <a:normAutofit/>
          </a:bodyPr>
          <a:lstStyle>
            <a:lvl1pPr marL="0" indent="0" algn="l" defTabSz="914400" rtl="0" eaLnBrk="1" latinLnBrk="0" hangingPunct="1">
              <a:spcBef>
                <a:spcPts val="2000"/>
              </a:spcBef>
              <a:buClr>
                <a:schemeClr val="accent1">
                  <a:lumMod val="60000"/>
                  <a:lumOff val="40000"/>
                </a:schemeClr>
              </a:buClr>
              <a:buSzPct val="110000"/>
              <a:buFont typeface="Wingdings 2" pitchFamily="18" charset="2"/>
              <a:buNone/>
              <a:defRPr sz="3200" kern="1200">
                <a:solidFill>
                  <a:schemeClr val="tx1">
                    <a:lumMod val="65000"/>
                    <a:lumOff val="35000"/>
                  </a:schemeClr>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CA" noProof="0" smtClean="0"/>
              <a:t>Drag picture to placeholder or click icon to add</a:t>
            </a:r>
            <a:endParaRPr noProof="0"/>
          </a:p>
        </p:txBody>
      </p:sp>
      <p:sp>
        <p:nvSpPr>
          <p:cNvPr id="5" name="Date Placeholder 3"/>
          <p:cNvSpPr>
            <a:spLocks noGrp="1"/>
          </p:cNvSpPr>
          <p:nvPr>
            <p:ph type="dt" sz="half" idx="10"/>
          </p:nvPr>
        </p:nvSpPr>
        <p:spPr/>
        <p:txBody>
          <a:bodyPr/>
          <a:lstStyle>
            <a:lvl1pPr>
              <a:defRPr/>
            </a:lvl1pPr>
          </a:lstStyle>
          <a:p>
            <a:pPr>
              <a:defRPr/>
            </a:pPr>
            <a:fld id="{A63358F8-9F07-4786-9A88-F7BD7B0F7348}" type="datetimeFigureOut">
              <a:rPr lang="en-US"/>
              <a:pPr>
                <a:defRPr/>
              </a:pPr>
              <a:t>11/10/2011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CD7A818-69D6-4EAF-8FE9-CE5EB42D32A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7920C35B-D922-46B4-98E2-F6E23B58D225}" type="datetimeFigureOut">
              <a:rPr lang="en-US"/>
              <a:pPr>
                <a:defRPr/>
              </a:pPr>
              <a:t>11/10/2011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C9EC7730-1F7F-4799-818B-A4CD1D4D9C21}"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69792" y="368301"/>
            <a:ext cx="1524000" cy="5575300"/>
          </a:xfrm>
        </p:spPr>
        <p:txBody>
          <a:bodyPr vert="eaVert"/>
          <a:lstStyle/>
          <a:p>
            <a:r>
              <a:rPr lang="en-CA" smtClean="0"/>
              <a:t>Click to edit Master title style</a:t>
            </a:r>
            <a:endParaRPr/>
          </a:p>
        </p:txBody>
      </p:sp>
      <p:sp>
        <p:nvSpPr>
          <p:cNvPr id="3" name="Vertical Text Placeholder 2"/>
          <p:cNvSpPr>
            <a:spLocks noGrp="1"/>
          </p:cNvSpPr>
          <p:nvPr>
            <p:ph type="body" orient="vert" idx="1"/>
          </p:nvPr>
        </p:nvSpPr>
        <p:spPr>
          <a:xfrm>
            <a:off x="549274" y="368301"/>
            <a:ext cx="6689726" cy="5575300"/>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BC126C7D-8CDA-4D11-B9C1-863166D486B6}" type="datetimeFigureOut">
              <a:rPr lang="en-US"/>
              <a:pPr>
                <a:defRPr/>
              </a:pPr>
              <a:t>11/10/2011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60C3268-12E9-4131-A6B0-DF0873A9C79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lvl1pPr>
              <a:defRPr/>
            </a:lvl1pPr>
          </a:lstStyle>
          <a:p>
            <a:pPr>
              <a:defRPr/>
            </a:pPr>
            <a:fld id="{369A8445-32C1-4892-B29F-6ABDBE4AA6F3}" type="datetimeFigureOut">
              <a:rPr lang="en-US"/>
              <a:pPr>
                <a:defRPr/>
              </a:pPr>
              <a:t>11/10/2011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C407B06-6472-4F5E-AFC7-CDFA856FCCC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363538" y="3352801"/>
            <a:ext cx="8416925" cy="1470025"/>
          </a:xfrm>
        </p:spPr>
        <p:txBody>
          <a:bodyPr/>
          <a:lstStyle/>
          <a:p>
            <a:r>
              <a:rPr lang="en-CA" smtClean="0"/>
              <a:t>Click to edit Master title style</a:t>
            </a:r>
            <a:endParaRPr dirty="0"/>
          </a:p>
        </p:txBody>
      </p:sp>
      <p:sp>
        <p:nvSpPr>
          <p:cNvPr id="3" name="Subtitle 2"/>
          <p:cNvSpPr>
            <a:spLocks noGrp="1"/>
          </p:cNvSpPr>
          <p:nvPr>
            <p:ph type="subTitle" idx="1"/>
          </p:nvPr>
        </p:nvSpPr>
        <p:spPr>
          <a:xfrm>
            <a:off x="363538" y="4771029"/>
            <a:ext cx="8416925" cy="972671"/>
          </a:xfrm>
        </p:spPr>
        <p:txBody>
          <a:bodyPr>
            <a:normAutofit/>
          </a:bodyPr>
          <a:lstStyle>
            <a:lvl1pPr marL="0" indent="0" algn="ctr">
              <a:spcBef>
                <a:spcPts val="300"/>
              </a:spcBef>
              <a:buNone/>
              <a:defRPr sz="1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9" name="Picture Placeholder 2"/>
          <p:cNvSpPr>
            <a:spLocks noGrp="1"/>
          </p:cNvSpPr>
          <p:nvPr>
            <p:ph type="pic" idx="13"/>
          </p:nvPr>
        </p:nvSpPr>
        <p:spPr>
          <a:xfrm>
            <a:off x="370980" y="363538"/>
            <a:ext cx="8402040" cy="2836862"/>
          </a:xfrm>
          <a:ln w="3175">
            <a:solidFill>
              <a:schemeClr val="bg1"/>
            </a:solidFill>
          </a:ln>
          <a:effectLst>
            <a:outerShdw blurRad="63500" sx="100500" sy="100500" algn="ctr" rotWithShape="0">
              <a:prstClr val="black">
                <a:alpha val="50000"/>
              </a:prstClr>
            </a:outerShdw>
          </a:effectLst>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CA" noProof="0" smtClean="0"/>
              <a:t>Drag picture to placeholder or click icon to add</a:t>
            </a:r>
            <a:endParaRPr noProof="0"/>
          </a:p>
        </p:txBody>
      </p:sp>
      <p:sp>
        <p:nvSpPr>
          <p:cNvPr id="5" name="Date Placeholder 3"/>
          <p:cNvSpPr>
            <a:spLocks noGrp="1"/>
          </p:cNvSpPr>
          <p:nvPr>
            <p:ph type="dt" sz="half" idx="14"/>
          </p:nvPr>
        </p:nvSpPr>
        <p:spPr/>
        <p:txBody>
          <a:bodyPr/>
          <a:lstStyle>
            <a:lvl1pPr>
              <a:defRPr/>
            </a:lvl1pPr>
          </a:lstStyle>
          <a:p>
            <a:pPr>
              <a:defRPr/>
            </a:pPr>
            <a:fld id="{D7047D9F-E8FA-4D51-ACDD-0039A21A349F}" type="datetimeFigureOut">
              <a:rPr lang="en-US"/>
              <a:pPr>
                <a:defRPr/>
              </a:pPr>
              <a:t>11/10/2011</a:t>
            </a:fld>
            <a:endParaRPr lang="en-US"/>
          </a:p>
        </p:txBody>
      </p:sp>
      <p:sp>
        <p:nvSpPr>
          <p:cNvPr id="6" name="Footer Placeholder 4"/>
          <p:cNvSpPr>
            <a:spLocks noGrp="1"/>
          </p:cNvSpPr>
          <p:nvPr>
            <p:ph type="ftr" sz="quarter" idx="15"/>
          </p:nvPr>
        </p:nvSpPr>
        <p:spPr/>
        <p:txBody>
          <a:bodyPr/>
          <a:lstStyle>
            <a:lvl1pPr>
              <a:defRPr/>
            </a:lvl1pPr>
          </a:lstStyle>
          <a:p>
            <a:pPr>
              <a:defRPr/>
            </a:pPr>
            <a:endParaRPr lang="en-US"/>
          </a:p>
        </p:txBody>
      </p:sp>
      <p:sp>
        <p:nvSpPr>
          <p:cNvPr id="7" name="Slide Number Placeholder 5"/>
          <p:cNvSpPr>
            <a:spLocks noGrp="1"/>
          </p:cNvSpPr>
          <p:nvPr>
            <p:ph type="sldNum" sz="quarter" idx="16"/>
          </p:nvPr>
        </p:nvSpPr>
        <p:spPr/>
        <p:txBody>
          <a:bodyPr/>
          <a:lstStyle>
            <a:lvl1pPr>
              <a:defRPr/>
            </a:lvl1pPr>
          </a:lstStyle>
          <a:p>
            <a:pPr>
              <a:defRPr/>
            </a:pPr>
            <a:fld id="{55C0D183-D258-4981-B71A-FDF1EBC3B4E2}"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9275" y="2403144"/>
            <a:ext cx="8056563" cy="1362075"/>
          </a:xfrm>
        </p:spPr>
        <p:txBody>
          <a:bodyPr/>
          <a:lstStyle>
            <a:lvl1pPr algn="ctr">
              <a:defRPr sz="4600" b="0" cap="none" baseline="0"/>
            </a:lvl1pPr>
          </a:lstStyle>
          <a:p>
            <a:r>
              <a:rPr lang="en-CA" smtClean="0"/>
              <a:t>Click to edit Master title style</a:t>
            </a:r>
            <a:endParaRPr/>
          </a:p>
        </p:txBody>
      </p:sp>
      <p:sp>
        <p:nvSpPr>
          <p:cNvPr id="3" name="Text Placeholder 2"/>
          <p:cNvSpPr>
            <a:spLocks noGrp="1"/>
          </p:cNvSpPr>
          <p:nvPr>
            <p:ph type="body" idx="1"/>
          </p:nvPr>
        </p:nvSpPr>
        <p:spPr>
          <a:xfrm>
            <a:off x="549275" y="3736005"/>
            <a:ext cx="8056563" cy="1500187"/>
          </a:xfrm>
        </p:spPr>
        <p:txBody>
          <a:bodyPr>
            <a:normAutofit/>
          </a:bodyPr>
          <a:lstStyle>
            <a:lvl1pPr marL="0" indent="0" algn="ctr">
              <a:spcBef>
                <a:spcPts val="300"/>
              </a:spcBef>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0D513B10-77EC-456B-9470-A1ED822F9E67}" type="datetimeFigureOut">
              <a:rPr lang="en-US"/>
              <a:pPr>
                <a:defRPr/>
              </a:pPr>
              <a:t>11/10/2011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B6CA734-9398-4C3D-8E92-21FF344993B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49275" y="107576"/>
            <a:ext cx="8042276" cy="1336956"/>
          </a:xfrm>
        </p:spPr>
        <p:txBody>
          <a:bodyPr/>
          <a:lstStyle/>
          <a:p>
            <a:r>
              <a:rPr lang="en-CA" smtClean="0"/>
              <a:t>Click to edit Master title style</a:t>
            </a:r>
            <a:endParaRPr/>
          </a:p>
        </p:txBody>
      </p:sp>
      <p:sp>
        <p:nvSpPr>
          <p:cNvPr id="3" name="Content Placeholder 2"/>
          <p:cNvSpPr>
            <a:spLocks noGrp="1"/>
          </p:cNvSpPr>
          <p:nvPr>
            <p:ph sz="half" idx="1"/>
          </p:nvPr>
        </p:nvSpPr>
        <p:spPr>
          <a:xfrm>
            <a:off x="549275"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751071" y="1600201"/>
            <a:ext cx="3840480" cy="4343400"/>
          </a:xfrm>
        </p:spPr>
        <p:txBody>
          <a:bodyPr>
            <a:normAutofit/>
          </a:bodyPr>
          <a:lstStyle>
            <a:lvl1pPr>
              <a:spcBef>
                <a:spcPts val="1600"/>
              </a:spcBef>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3"/>
          <p:cNvSpPr>
            <a:spLocks noGrp="1"/>
          </p:cNvSpPr>
          <p:nvPr>
            <p:ph type="dt" sz="half" idx="10"/>
          </p:nvPr>
        </p:nvSpPr>
        <p:spPr/>
        <p:txBody>
          <a:bodyPr/>
          <a:lstStyle>
            <a:lvl1pPr>
              <a:defRPr/>
            </a:lvl1pPr>
          </a:lstStyle>
          <a:p>
            <a:pPr>
              <a:defRPr/>
            </a:pPr>
            <a:fld id="{9013DFD4-1AEF-480C-ABA1-D7EDB613E7A6}" type="datetimeFigureOut">
              <a:rPr lang="en-US"/>
              <a:pPr>
                <a:defRPr/>
              </a:pPr>
              <a:t>11/10/2011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746F2F1-BCD3-4A2E-999A-1C511A7F5E9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49274" y="107576"/>
            <a:ext cx="8042276" cy="1336956"/>
          </a:xfrm>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549274"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549274"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Text Placeholder 4"/>
          <p:cNvSpPr>
            <a:spLocks noGrp="1"/>
          </p:cNvSpPr>
          <p:nvPr>
            <p:ph type="body" sz="quarter" idx="3"/>
          </p:nvPr>
        </p:nvSpPr>
        <p:spPr>
          <a:xfrm>
            <a:off x="4751070" y="1453224"/>
            <a:ext cx="3840480" cy="750887"/>
          </a:xfrm>
        </p:spPr>
        <p:txBody>
          <a:bodyPr anchor="b">
            <a:noAutofit/>
          </a:bodyPr>
          <a:lstStyle>
            <a:lvl1pPr marL="0" indent="0" algn="ctr">
              <a:spcBef>
                <a:spcPts val="0"/>
              </a:spcBef>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751070" y="2347415"/>
            <a:ext cx="3840480" cy="3596185"/>
          </a:xfrm>
        </p:spPr>
        <p:txBody>
          <a:bodyPr>
            <a:normAutofit/>
          </a:bodyPr>
          <a:lstStyle>
            <a:lvl1pPr>
              <a:spcBef>
                <a:spcPts val="1600"/>
              </a:spcBef>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3"/>
          <p:cNvSpPr>
            <a:spLocks noGrp="1"/>
          </p:cNvSpPr>
          <p:nvPr>
            <p:ph type="dt" sz="half" idx="10"/>
          </p:nvPr>
        </p:nvSpPr>
        <p:spPr/>
        <p:txBody>
          <a:bodyPr/>
          <a:lstStyle>
            <a:lvl1pPr>
              <a:defRPr/>
            </a:lvl1pPr>
          </a:lstStyle>
          <a:p>
            <a:pPr>
              <a:defRPr/>
            </a:pPr>
            <a:fld id="{E1A84D68-D8A9-4953-95A4-72EB05DC7928}" type="datetimeFigureOut">
              <a:rPr lang="en-US"/>
              <a:pPr>
                <a:defRPr/>
              </a:pPr>
              <a:t>11/10/2011</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A1F0774-FE0B-4970-A1AA-D0B6534A8A76}"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3"/>
          <p:cNvSpPr>
            <a:spLocks noGrp="1"/>
          </p:cNvSpPr>
          <p:nvPr>
            <p:ph type="dt" sz="half" idx="10"/>
          </p:nvPr>
        </p:nvSpPr>
        <p:spPr/>
        <p:txBody>
          <a:bodyPr/>
          <a:lstStyle>
            <a:lvl1pPr>
              <a:defRPr/>
            </a:lvl1pPr>
          </a:lstStyle>
          <a:p>
            <a:pPr>
              <a:defRPr/>
            </a:pPr>
            <a:fld id="{58D0CDFA-ACE1-4B0B-ABB5-9ABC0B232ED6}" type="datetimeFigureOut">
              <a:rPr lang="en-US"/>
              <a:pPr>
                <a:defRPr/>
              </a:pPr>
              <a:t>11/10/2011</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51AD725B-F75E-4879-906D-78CFCFBA2B16}"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58B6F25-6AE4-48F2-850A-6DB17EE604A2}" type="datetimeFigureOut">
              <a:rPr lang="en-US"/>
              <a:pPr>
                <a:defRPr/>
              </a:pPr>
              <a:t>11/10/2011</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9A7FAD06-A80B-4BC6-8E29-1A263FEAD2F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3399" y="611872"/>
            <a:ext cx="3840480" cy="1162050"/>
          </a:xfrm>
        </p:spPr>
        <p:txBody>
          <a:bodyPr/>
          <a:lstStyle>
            <a:lvl1pPr algn="ctr">
              <a:defRPr sz="3600" b="0"/>
            </a:lvl1pPr>
          </a:lstStyle>
          <a:p>
            <a:r>
              <a:rPr lang="en-CA" smtClean="0"/>
              <a:t>Click to edit Master title style</a:t>
            </a:r>
            <a:endParaRPr/>
          </a:p>
        </p:txBody>
      </p:sp>
      <p:sp>
        <p:nvSpPr>
          <p:cNvPr id="3" name="Content Placeholder 2"/>
          <p:cNvSpPr>
            <a:spLocks noGrp="1"/>
          </p:cNvSpPr>
          <p:nvPr>
            <p:ph idx="1"/>
          </p:nvPr>
        </p:nvSpPr>
        <p:spPr>
          <a:xfrm>
            <a:off x="4742824" y="368300"/>
            <a:ext cx="3840480" cy="5575300"/>
          </a:xfrm>
        </p:spPr>
        <p:txBody>
          <a:bodyPr>
            <a:normAutofit/>
          </a:bodyPr>
          <a:lstStyle>
            <a:lvl1pPr>
              <a:spcBef>
                <a:spcPts val="2000"/>
              </a:spcBef>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533399" y="1787856"/>
            <a:ext cx="3840480" cy="372015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CA4ED958-C680-4213-97D7-9F6C7177C598}" type="datetimeFigureOut">
              <a:rPr lang="en-US"/>
              <a:pPr>
                <a:defRPr/>
              </a:pPr>
              <a:t>11/10/2011</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8AE5859-9C8B-4252-A8DF-9755717E04E2}"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549275" y="107950"/>
            <a:ext cx="8042275" cy="133667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CA" smtClean="0"/>
              <a:t>Click to edit Master title style</a:t>
            </a:r>
            <a:endParaRPr lang="en-US" smtClean="0"/>
          </a:p>
        </p:txBody>
      </p:sp>
      <p:sp>
        <p:nvSpPr>
          <p:cNvPr id="1027" name="Text Placeholder 2"/>
          <p:cNvSpPr>
            <a:spLocks noGrp="1"/>
          </p:cNvSpPr>
          <p:nvPr>
            <p:ph type="body" idx="1"/>
          </p:nvPr>
        </p:nvSpPr>
        <p:spPr bwMode="auto">
          <a:xfrm>
            <a:off x="549275" y="1600200"/>
            <a:ext cx="8042275" cy="434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smtClean="0"/>
          </a:p>
        </p:txBody>
      </p:sp>
      <p:sp>
        <p:nvSpPr>
          <p:cNvPr id="4" name="Date Placeholder 3"/>
          <p:cNvSpPr>
            <a:spLocks noGrp="1"/>
          </p:cNvSpPr>
          <p:nvPr>
            <p:ph type="dt" sz="half" idx="2"/>
          </p:nvPr>
        </p:nvSpPr>
        <p:spPr>
          <a:xfrm>
            <a:off x="5629275" y="6275388"/>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bg1"/>
                </a:solidFill>
                <a:latin typeface="+mn-lt"/>
                <a:cs typeface="+mn-cs"/>
              </a:defRPr>
            </a:lvl1pPr>
          </a:lstStyle>
          <a:p>
            <a:pPr>
              <a:defRPr/>
            </a:pPr>
            <a:fld id="{E9FD77F7-4DF7-46D9-9D1C-BFA5970BBFB3}" type="datetimeFigureOut">
              <a:rPr lang="en-US"/>
              <a:pPr>
                <a:defRPr/>
              </a:pPr>
              <a:t>11/10/2011</a:t>
            </a:fld>
            <a:endParaRPr lang="en-US"/>
          </a:p>
        </p:txBody>
      </p:sp>
      <p:sp>
        <p:nvSpPr>
          <p:cNvPr id="5" name="Footer Placeholder 4"/>
          <p:cNvSpPr>
            <a:spLocks noGrp="1"/>
          </p:cNvSpPr>
          <p:nvPr>
            <p:ph type="ftr" sz="quarter" idx="3"/>
          </p:nvPr>
        </p:nvSpPr>
        <p:spPr>
          <a:xfrm>
            <a:off x="265113" y="6275388"/>
            <a:ext cx="4840287" cy="365125"/>
          </a:xfrm>
          <a:prstGeom prst="rect">
            <a:avLst/>
          </a:prstGeom>
        </p:spPr>
        <p:txBody>
          <a:bodyPr vert="horz" lIns="91440" tIns="45720" rIns="91440" bIns="45720" rtlCol="0" anchor="ctr"/>
          <a:lstStyle>
            <a:lvl1pPr algn="l" fontAlgn="auto">
              <a:spcBef>
                <a:spcPts val="0"/>
              </a:spcBef>
              <a:spcAft>
                <a:spcPts val="0"/>
              </a:spcAft>
              <a:defRPr sz="1200">
                <a:solidFill>
                  <a:schemeClr val="bg1"/>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7897813" y="6275388"/>
            <a:ext cx="990600" cy="365125"/>
          </a:xfrm>
          <a:prstGeom prst="rect">
            <a:avLst/>
          </a:prstGeom>
        </p:spPr>
        <p:txBody>
          <a:bodyPr vert="horz" lIns="91440" tIns="45720" rIns="91440" bIns="45720" rtlCol="0" anchor="ctr"/>
          <a:lstStyle>
            <a:lvl1pPr algn="r" fontAlgn="auto">
              <a:spcBef>
                <a:spcPts val="0"/>
              </a:spcBef>
              <a:spcAft>
                <a:spcPts val="0"/>
              </a:spcAft>
              <a:defRPr sz="3600">
                <a:solidFill>
                  <a:schemeClr val="bg1"/>
                </a:solidFill>
                <a:latin typeface="+mn-lt"/>
                <a:cs typeface="+mn-cs"/>
              </a:defRPr>
            </a:lvl1pPr>
          </a:lstStyle>
          <a:p>
            <a:pPr>
              <a:defRPr/>
            </a:pPr>
            <a:fld id="{3496F63E-CB52-4463-8E5A-FC9246058F7F}"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99" r:id="rId1"/>
    <p:sldLayoutId id="2147483698" r:id="rId2"/>
    <p:sldLayoutId id="2147483697" r:id="rId3"/>
    <p:sldLayoutId id="2147483696" r:id="rId4"/>
    <p:sldLayoutId id="2147483695" r:id="rId5"/>
    <p:sldLayoutId id="2147483694" r:id="rId6"/>
    <p:sldLayoutId id="2147483693" r:id="rId7"/>
    <p:sldLayoutId id="2147483692" r:id="rId8"/>
    <p:sldLayoutId id="2147483691" r:id="rId9"/>
    <p:sldLayoutId id="2147483690" r:id="rId10"/>
    <p:sldLayoutId id="2147483689" r:id="rId11"/>
    <p:sldLayoutId id="2147483688" r:id="rId12"/>
  </p:sldLayoutIdLst>
  <p:txStyles>
    <p:titleStyle>
      <a:lvl1pPr algn="ctr" rtl="0" eaLnBrk="0" fontAlgn="base" hangingPunct="0">
        <a:spcBef>
          <a:spcPct val="0"/>
        </a:spcBef>
        <a:spcAft>
          <a:spcPct val="0"/>
        </a:spcAft>
        <a:defRPr sz="4600" kern="1200">
          <a:solidFill>
            <a:schemeClr val="accent1"/>
          </a:solidFill>
          <a:latin typeface="+mj-lt"/>
          <a:ea typeface="+mj-ea"/>
          <a:cs typeface="+mj-cs"/>
        </a:defRPr>
      </a:lvl1pPr>
      <a:lvl2pPr algn="ctr" rtl="0" eaLnBrk="0" fontAlgn="base" hangingPunct="0">
        <a:spcBef>
          <a:spcPct val="0"/>
        </a:spcBef>
        <a:spcAft>
          <a:spcPct val="0"/>
        </a:spcAft>
        <a:defRPr sz="4600">
          <a:solidFill>
            <a:schemeClr val="accent1"/>
          </a:solidFill>
          <a:latin typeface="News Gothic MT"/>
        </a:defRPr>
      </a:lvl2pPr>
      <a:lvl3pPr algn="ctr" rtl="0" eaLnBrk="0" fontAlgn="base" hangingPunct="0">
        <a:spcBef>
          <a:spcPct val="0"/>
        </a:spcBef>
        <a:spcAft>
          <a:spcPct val="0"/>
        </a:spcAft>
        <a:defRPr sz="4600">
          <a:solidFill>
            <a:schemeClr val="accent1"/>
          </a:solidFill>
          <a:latin typeface="News Gothic MT"/>
        </a:defRPr>
      </a:lvl3pPr>
      <a:lvl4pPr algn="ctr" rtl="0" eaLnBrk="0" fontAlgn="base" hangingPunct="0">
        <a:spcBef>
          <a:spcPct val="0"/>
        </a:spcBef>
        <a:spcAft>
          <a:spcPct val="0"/>
        </a:spcAft>
        <a:defRPr sz="4600">
          <a:solidFill>
            <a:schemeClr val="accent1"/>
          </a:solidFill>
          <a:latin typeface="News Gothic MT"/>
        </a:defRPr>
      </a:lvl4pPr>
      <a:lvl5pPr algn="ctr" rtl="0" eaLnBrk="0" fontAlgn="base" hangingPunct="0">
        <a:spcBef>
          <a:spcPct val="0"/>
        </a:spcBef>
        <a:spcAft>
          <a:spcPct val="0"/>
        </a:spcAft>
        <a:defRPr sz="4600">
          <a:solidFill>
            <a:schemeClr val="accent1"/>
          </a:solidFill>
          <a:latin typeface="News Gothic MT"/>
        </a:defRPr>
      </a:lvl5pPr>
      <a:lvl6pPr marL="457200" algn="ctr" rtl="0" fontAlgn="base">
        <a:spcBef>
          <a:spcPct val="0"/>
        </a:spcBef>
        <a:spcAft>
          <a:spcPct val="0"/>
        </a:spcAft>
        <a:defRPr sz="4600">
          <a:solidFill>
            <a:schemeClr val="accent1"/>
          </a:solidFill>
          <a:latin typeface="News Gothic MT"/>
        </a:defRPr>
      </a:lvl6pPr>
      <a:lvl7pPr marL="914400" algn="ctr" rtl="0" fontAlgn="base">
        <a:spcBef>
          <a:spcPct val="0"/>
        </a:spcBef>
        <a:spcAft>
          <a:spcPct val="0"/>
        </a:spcAft>
        <a:defRPr sz="4600">
          <a:solidFill>
            <a:schemeClr val="accent1"/>
          </a:solidFill>
          <a:latin typeface="News Gothic MT"/>
        </a:defRPr>
      </a:lvl7pPr>
      <a:lvl8pPr marL="1371600" algn="ctr" rtl="0" fontAlgn="base">
        <a:spcBef>
          <a:spcPct val="0"/>
        </a:spcBef>
        <a:spcAft>
          <a:spcPct val="0"/>
        </a:spcAft>
        <a:defRPr sz="4600">
          <a:solidFill>
            <a:schemeClr val="accent1"/>
          </a:solidFill>
          <a:latin typeface="News Gothic MT"/>
        </a:defRPr>
      </a:lvl8pPr>
      <a:lvl9pPr marL="1828800" algn="ctr" rtl="0" fontAlgn="base">
        <a:spcBef>
          <a:spcPct val="0"/>
        </a:spcBef>
        <a:spcAft>
          <a:spcPct val="0"/>
        </a:spcAft>
        <a:defRPr sz="4600">
          <a:solidFill>
            <a:schemeClr val="accent1"/>
          </a:solidFill>
          <a:latin typeface="News Gothic MT"/>
        </a:defRPr>
      </a:lvl9pPr>
    </p:titleStyle>
    <p:bodyStyle>
      <a:lvl1pPr marL="349250" indent="-349250" algn="l" rtl="0" eaLnBrk="0" fontAlgn="base" hangingPunct="0">
        <a:spcBef>
          <a:spcPts val="2000"/>
        </a:spcBef>
        <a:spcAft>
          <a:spcPct val="0"/>
        </a:spcAft>
        <a:buClr>
          <a:srgbClr val="6FB7D7"/>
        </a:buClr>
        <a:buSzPct val="110000"/>
        <a:buFont typeface="Wingdings 2" pitchFamily="18" charset="2"/>
        <a:buChar char=""/>
        <a:defRPr sz="2400" kern="1200">
          <a:solidFill>
            <a:srgbClr val="595959"/>
          </a:solidFill>
          <a:latin typeface="+mn-lt"/>
          <a:ea typeface="+mn-ea"/>
          <a:cs typeface="+mn-cs"/>
        </a:defRPr>
      </a:lvl1pPr>
      <a:lvl2pPr marL="685800" indent="-336550" algn="l" rtl="0" eaLnBrk="0" fontAlgn="base" hangingPunct="0">
        <a:spcBef>
          <a:spcPts val="600"/>
        </a:spcBef>
        <a:spcAft>
          <a:spcPct val="0"/>
        </a:spcAft>
        <a:buClr>
          <a:srgbClr val="215D77"/>
        </a:buClr>
        <a:buSzPct val="110000"/>
        <a:buFont typeface="Wingdings 2" pitchFamily="18" charset="2"/>
        <a:buChar char=""/>
        <a:defRPr sz="2200" kern="1200">
          <a:solidFill>
            <a:srgbClr val="595959"/>
          </a:solidFill>
          <a:latin typeface="+mn-lt"/>
          <a:ea typeface="+mn-ea"/>
          <a:cs typeface="+mn-cs"/>
        </a:defRPr>
      </a:lvl2pPr>
      <a:lvl3pPr marL="968375" indent="-282575" algn="l" rtl="0" eaLnBrk="0" fontAlgn="base" hangingPunct="0">
        <a:spcBef>
          <a:spcPts val="600"/>
        </a:spcBef>
        <a:spcAft>
          <a:spcPct val="0"/>
        </a:spcAft>
        <a:buClr>
          <a:srgbClr val="6FB7D7"/>
        </a:buClr>
        <a:buSzPct val="110000"/>
        <a:buFont typeface="Wingdings 2" pitchFamily="18" charset="2"/>
        <a:buChar char=""/>
        <a:defRPr sz="2000" kern="1200">
          <a:solidFill>
            <a:srgbClr val="595959"/>
          </a:solidFill>
          <a:latin typeface="+mn-lt"/>
          <a:ea typeface="+mn-ea"/>
          <a:cs typeface="+mn-cs"/>
        </a:defRPr>
      </a:lvl3pPr>
      <a:lvl4pPr marL="1263650" indent="-295275" algn="l" rtl="0" eaLnBrk="0" fontAlgn="base" hangingPunct="0">
        <a:spcBef>
          <a:spcPts val="600"/>
        </a:spcBef>
        <a:spcAft>
          <a:spcPct val="0"/>
        </a:spcAft>
        <a:buClr>
          <a:srgbClr val="215D77"/>
        </a:buClr>
        <a:buSzPct val="110000"/>
        <a:buFont typeface="Wingdings 2" pitchFamily="18" charset="2"/>
        <a:buChar char=""/>
        <a:defRPr kern="1200">
          <a:solidFill>
            <a:srgbClr val="595959"/>
          </a:solidFill>
          <a:latin typeface="+mn-lt"/>
          <a:ea typeface="+mn-ea"/>
          <a:cs typeface="+mn-cs"/>
        </a:defRPr>
      </a:lvl4pPr>
      <a:lvl5pPr marL="1546225" indent="-282575" algn="l" rtl="0" eaLnBrk="0" fontAlgn="base" hangingPunct="0">
        <a:spcBef>
          <a:spcPts val="600"/>
        </a:spcBef>
        <a:spcAft>
          <a:spcPct val="0"/>
        </a:spcAft>
        <a:buClr>
          <a:srgbClr val="6FB7D7"/>
        </a:buClr>
        <a:buSzPct val="110000"/>
        <a:buFont typeface="Wingdings 2" pitchFamily="18" charset="2"/>
        <a:buChar char=""/>
        <a:defRPr kern="1200">
          <a:solidFill>
            <a:srgbClr val="595959"/>
          </a:solidFill>
          <a:latin typeface="+mn-lt"/>
          <a:ea typeface="+mn-ea"/>
          <a:cs typeface="+mn-cs"/>
        </a:defRPr>
      </a:lvl5pPr>
      <a:lvl6pPr marL="1828800"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6pPr>
      <a:lvl7pPr marL="21177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7pPr>
      <a:lvl8pPr marL="2398713" indent="-282575" algn="l" defTabSz="914400" rtl="0" eaLnBrk="1" latinLnBrk="0" hangingPunct="1">
        <a:spcBef>
          <a:spcPct val="20000"/>
        </a:spcBef>
        <a:buClr>
          <a:schemeClr val="accent2"/>
        </a:buClr>
        <a:buSzPct val="110000"/>
        <a:buFont typeface="Wingdings 2" pitchFamily="18" charset="2"/>
        <a:buChar char=""/>
        <a:defRPr lang="en-US" sz="1800" kern="1200" dirty="0" smtClean="0">
          <a:solidFill>
            <a:schemeClr val="tx1">
              <a:lumMod val="65000"/>
              <a:lumOff val="35000"/>
            </a:schemeClr>
          </a:solidFill>
          <a:latin typeface="+mn-lt"/>
          <a:ea typeface="+mn-ea"/>
          <a:cs typeface="+mn-cs"/>
        </a:defRPr>
      </a:lvl8pPr>
      <a:lvl9pPr marL="2689225" indent="-282575" algn="l" defTabSz="914400" rtl="0" eaLnBrk="1" latinLnBrk="0" hangingPunct="1">
        <a:spcBef>
          <a:spcPct val="20000"/>
        </a:spcBef>
        <a:buClr>
          <a:schemeClr val="accent1">
            <a:lumMod val="60000"/>
            <a:lumOff val="40000"/>
          </a:schemeClr>
        </a:buClr>
        <a:buSzPct val="110000"/>
        <a:buFont typeface="Wingdings 2" pitchFamily="18" charset="2"/>
        <a:buChar char=""/>
        <a:defRPr lang="en-US" sz="1800" kern="1200" dirty="0">
          <a:solidFill>
            <a:schemeClr val="tx1">
              <a:lumMod val="65000"/>
              <a:lumOff val="3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hyperlink" Target="http://www.wiley.com/college/boyer/0470003790/animations/photosynthesis/photosynthesis.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explorelearning.com/index.cfm?method=cResource.dspDetail&amp;ResourceID=395"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mhhe.com/biosci/genbio/biolink/j_explorations/ch09expl.htm" TargetMode="Externa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glencoe.com/sites/common_assets/science/virtual_labs/LS12/LS12.html" TargetMode="Externa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hyperlink" Target="http://sciencecases.lib.buffalo.edu/cs/collection/detail.asp?case_id=478&amp;id=478" TargetMode="External"/><Relationship Id="rId2" Type="http://schemas.openxmlformats.org/officeDocument/2006/relationships/hyperlink" Target="http://sciencecases.lib.buffalo.edu/cs/collection/detail.asp?case_id=582&amp;id=582" TargetMode="External"/><Relationship Id="rId1" Type="http://schemas.openxmlformats.org/officeDocument/2006/relationships/slideLayout" Target="../slideLayouts/slideLayout2.xml"/><Relationship Id="rId5" Type="http://schemas.openxmlformats.org/officeDocument/2006/relationships/hyperlink" Target="http://sciencecases.lib.buffalo.edu/cs/collection/detail.asp?case_id=403&amp;id=403" TargetMode="External"/><Relationship Id="rId4" Type="http://schemas.openxmlformats.org/officeDocument/2006/relationships/hyperlink" Target="http://sciencecases.lib.buffalo.edu/cs/collection/detail.asp?case_id=182&amp;id=182" TargetMode="External"/></Relationships>
</file>

<file path=ppt/slides/_rels/slide15.xml.rels><?xml version="1.0" encoding="UTF-8" standalone="yes"?>
<Relationships xmlns="http://schemas.openxmlformats.org/package/2006/relationships"><Relationship Id="rId2" Type="http://schemas.openxmlformats.org/officeDocument/2006/relationships/hyperlink" Target="http://www.sciencegeek.net/Biology/review/U2PhotoFillin.ht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local.brookings.k12.sd.us/biology/photosynthesis.htm#WORKSHEETS/HANDOUTS"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local.brookings.k12.sd.us/biology/WORKSHEETS/ch%208%20photosyn/BINGOphotosynthesis.do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neok12.com/quiz/PHOSYN02"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www.teachertube.com/viewVideo.php?video_id=196913&amp;title=Photosynthesi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www.teachertube.com/viewVideo.php?video_id=196913&amp;title=Photosynthesis" TargetMode="External"/><Relationship Id="rId7" Type="http://schemas.openxmlformats.org/officeDocument/2006/relationships/hyperlink" Target="http://whatisphotosynthesis.net/photosynthesis-and-environment.php" TargetMode="External"/><Relationship Id="rId2" Type="http://schemas.openxmlformats.org/officeDocument/2006/relationships/hyperlink" Target="http://en.wikibooks.org/wiki/Transwiki:Photosynthesis_misconceptions" TargetMode="External"/><Relationship Id="rId1" Type="http://schemas.openxmlformats.org/officeDocument/2006/relationships/slideLayout" Target="../slideLayouts/slideLayout2.xml"/><Relationship Id="rId6" Type="http://schemas.openxmlformats.org/officeDocument/2006/relationships/hyperlink" Target="http://dictionary.reference.com/browse/global+warming" TargetMode="External"/><Relationship Id="rId5" Type="http://schemas.openxmlformats.org/officeDocument/2006/relationships/hyperlink" Target="http://www.global-greenhouse-warming.com/deforestation.html" TargetMode="External"/><Relationship Id="rId4" Type="http://schemas.openxmlformats.org/officeDocument/2006/relationships/hyperlink" Target="http://en.wikipedia.org/wiki/Deforestatio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hyperlink" Target="http://www.teachertube.com/viewVideo.php?video_id=196913&amp;title=Photosynthesis"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p:cNvSpPr>
          <p:nvPr>
            <p:ph type="title"/>
          </p:nvPr>
        </p:nvSpPr>
        <p:spPr>
          <a:xfrm>
            <a:off x="549275" y="371475"/>
            <a:ext cx="8042275" cy="1336675"/>
          </a:xfrm>
        </p:spPr>
        <p:txBody>
          <a:bodyPr/>
          <a:lstStyle/>
          <a:p>
            <a:pPr eaLnBrk="1" hangingPunct="1"/>
            <a:r>
              <a:rPr lang="en-US" smtClean="0"/>
              <a:t>Photosynthesis: Concept Assignment</a:t>
            </a:r>
          </a:p>
        </p:txBody>
      </p:sp>
      <p:sp>
        <p:nvSpPr>
          <p:cNvPr id="14338" name="Subtitle 2"/>
          <p:cNvSpPr>
            <a:spLocks noGrp="1"/>
          </p:cNvSpPr>
          <p:nvPr>
            <p:ph type="subTitle" idx="4294967295"/>
          </p:nvPr>
        </p:nvSpPr>
        <p:spPr>
          <a:xfrm>
            <a:off x="1412875" y="1727200"/>
            <a:ext cx="6499225" cy="917575"/>
          </a:xfrm>
        </p:spPr>
        <p:txBody>
          <a:bodyPr/>
          <a:lstStyle/>
          <a:p>
            <a:pPr eaLnBrk="1" hangingPunct="1"/>
            <a:r>
              <a:rPr lang="en-US" smtClean="0"/>
              <a:t>By: Emily Colangelo &amp; Qiumin Huang</a:t>
            </a:r>
          </a:p>
        </p:txBody>
      </p:sp>
      <p:pic>
        <p:nvPicPr>
          <p:cNvPr id="14339" name="Picture 6" descr="leaves.jpg"/>
          <p:cNvPicPr>
            <a:picLocks noChangeAspect="1"/>
          </p:cNvPicPr>
          <p:nvPr/>
        </p:nvPicPr>
        <p:blipFill>
          <a:blip r:embed="rId2"/>
          <a:srcRect/>
          <a:stretch>
            <a:fillRect/>
          </a:stretch>
        </p:blipFill>
        <p:spPr bwMode="auto">
          <a:xfrm>
            <a:off x="2276475" y="2644775"/>
            <a:ext cx="4505325" cy="33750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p:cNvSpPr>
          <p:nvPr>
            <p:ph type="title"/>
          </p:nvPr>
        </p:nvSpPr>
        <p:spPr>
          <a:xfrm>
            <a:off x="549275" y="107950"/>
            <a:ext cx="8042275" cy="901700"/>
          </a:xfrm>
        </p:spPr>
        <p:txBody>
          <a:bodyPr/>
          <a:lstStyle/>
          <a:p>
            <a:r>
              <a:rPr lang="en-US" sz="2800" smtClean="0"/>
              <a:t>Interactive Animation of Photosynthesis</a:t>
            </a:r>
            <a:r>
              <a:rPr lang="en-US" smtClean="0"/>
              <a:t> </a:t>
            </a:r>
          </a:p>
        </p:txBody>
      </p:sp>
      <p:sp>
        <p:nvSpPr>
          <p:cNvPr id="23554" name="Rectangle 3"/>
          <p:cNvSpPr>
            <a:spLocks noGrp="1"/>
          </p:cNvSpPr>
          <p:nvPr>
            <p:ph type="body" idx="1"/>
          </p:nvPr>
        </p:nvSpPr>
        <p:spPr>
          <a:xfrm>
            <a:off x="549275" y="1214438"/>
            <a:ext cx="8042275" cy="4729162"/>
          </a:xfrm>
        </p:spPr>
        <p:txBody>
          <a:bodyPr/>
          <a:lstStyle/>
          <a:p>
            <a:pPr>
              <a:buFont typeface="Wingdings 2" pitchFamily="18" charset="2"/>
              <a:buNone/>
            </a:pPr>
            <a:r>
              <a:rPr lang="en-US" smtClean="0"/>
              <a:t> By the end of this </a:t>
            </a:r>
            <a:r>
              <a:rPr lang="en-US" smtClean="0">
                <a:hlinkClick r:id="rId2"/>
              </a:rPr>
              <a:t>Interactive Animation</a:t>
            </a:r>
            <a:r>
              <a:rPr lang="en-US" smtClean="0"/>
              <a:t> lesson on photosynthesis, studnets will </a:t>
            </a:r>
          </a:p>
          <a:p>
            <a:pPr>
              <a:buFont typeface="Wingdings" pitchFamily="2" charset="2"/>
              <a:buChar char="v"/>
            </a:pPr>
            <a:r>
              <a:rPr lang="en-US" smtClean="0"/>
              <a:t>Have a understanding of photosynthesis </a:t>
            </a:r>
          </a:p>
          <a:p>
            <a:pPr>
              <a:buFont typeface="Wingdings" pitchFamily="2" charset="2"/>
              <a:buChar char="v"/>
            </a:pPr>
            <a:r>
              <a:rPr lang="en-US" smtClean="0"/>
              <a:t>Be able to recognize organells and compounds involved</a:t>
            </a:r>
          </a:p>
          <a:p>
            <a:pPr>
              <a:buFont typeface="Wingdings" pitchFamily="2" charset="2"/>
              <a:buChar char="v"/>
            </a:pPr>
            <a:r>
              <a:rPr lang="en-US" smtClean="0"/>
              <a:t>Know light reaction and Calvin Cycle</a:t>
            </a:r>
          </a:p>
          <a:p>
            <a:pPr>
              <a:buFont typeface="Wingdings" pitchFamily="2" charset="2"/>
              <a:buNone/>
            </a:pPr>
            <a:r>
              <a:rPr lang="en-US" smtClean="0">
                <a:hlinkClick r:id="rId2"/>
              </a:rPr>
              <a:t>http://www.wiley.com/college/boyer/0470003790/animations/photosynthesis/photosynthesis.htm</a:t>
            </a:r>
            <a:endParaRPr lang="en-US" smtClean="0"/>
          </a:p>
          <a:p>
            <a:pPr>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p:cNvSpPr>
          <p:nvPr>
            <p:ph type="body" idx="1"/>
          </p:nvPr>
        </p:nvSpPr>
        <p:spPr>
          <a:xfrm>
            <a:off x="549275" y="573088"/>
            <a:ext cx="8042275" cy="5370512"/>
          </a:xfrm>
        </p:spPr>
        <p:txBody>
          <a:bodyPr/>
          <a:lstStyle/>
          <a:p>
            <a:pPr>
              <a:buFont typeface="Wingdings 2" pitchFamily="18" charset="2"/>
              <a:buNone/>
            </a:pPr>
            <a:r>
              <a:rPr lang="en-US" altLang="zh-CN" smtClean="0">
                <a:solidFill>
                  <a:srgbClr val="38248E"/>
                </a:solidFill>
              </a:rPr>
              <a:t>                                          Lab 1</a:t>
            </a:r>
            <a:r>
              <a:rPr lang="en-US" altLang="zh-CN" smtClean="0"/>
              <a:t> </a:t>
            </a:r>
          </a:p>
          <a:p>
            <a:pPr>
              <a:buFont typeface="Wingdings 2" pitchFamily="18" charset="2"/>
              <a:buNone/>
            </a:pPr>
            <a:r>
              <a:rPr lang="en-US" altLang="zh-CN" smtClean="0"/>
              <a:t>    In the following interactive </a:t>
            </a:r>
            <a:r>
              <a:rPr lang="en-US" altLang="zh-CN" smtClean="0">
                <a:solidFill>
                  <a:srgbClr val="1B2A97"/>
                </a:solidFill>
              </a:rPr>
              <a:t>Simulation Lab</a:t>
            </a:r>
            <a:r>
              <a:rPr lang="en-US" altLang="zh-CN" smtClean="0"/>
              <a:t> activity students will:</a:t>
            </a:r>
          </a:p>
          <a:p>
            <a:pPr>
              <a:buFont typeface="Wingdings 2" pitchFamily="18" charset="2"/>
              <a:buNone/>
            </a:pPr>
            <a:r>
              <a:rPr lang="en-US" smtClean="0"/>
              <a:t>    Study photosynthesis in a variety of conditions. Oxygen production is used to measure the rate of photosynthesis. Light intensity, carbon dioxide levels, temperature, and wavelength of light can all be varied. Determine which conditions are ideal for photosynthesis, and understand how limiting factors affect oxygen production.</a:t>
            </a:r>
          </a:p>
          <a:p>
            <a:pPr>
              <a:buFont typeface="Wingdings 2" pitchFamily="18" charset="2"/>
              <a:buNone/>
            </a:pPr>
            <a:r>
              <a:rPr lang="en-US" smtClean="0">
                <a:hlinkClick r:id="rId2"/>
              </a:rPr>
              <a:t>http://www.explorelearning.com/index.cfm?method=cResource.dspDetail&amp;ResourceID=395</a:t>
            </a:r>
            <a:r>
              <a:rPr lang="en-US" smtClean="0"/>
              <a:t> </a:t>
            </a:r>
          </a:p>
        </p:txBody>
      </p:sp>
      <p:pic>
        <p:nvPicPr>
          <p:cNvPr id="24579" name="Picture 5" descr="lab"/>
          <p:cNvPicPr>
            <a:picLocks noChangeAspect="1" noChangeArrowheads="1"/>
          </p:cNvPicPr>
          <p:nvPr/>
        </p:nvPicPr>
        <p:blipFill>
          <a:blip r:embed="rId3"/>
          <a:srcRect/>
          <a:stretch>
            <a:fillRect/>
          </a:stretch>
        </p:blipFill>
        <p:spPr bwMode="auto">
          <a:xfrm>
            <a:off x="355600" y="446088"/>
            <a:ext cx="755650" cy="755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3"/>
          <p:cNvSpPr>
            <a:spLocks noGrp="1"/>
          </p:cNvSpPr>
          <p:nvPr>
            <p:ph type="body" idx="4294967295"/>
          </p:nvPr>
        </p:nvSpPr>
        <p:spPr>
          <a:xfrm>
            <a:off x="549275" y="573088"/>
            <a:ext cx="8042275" cy="5370512"/>
          </a:xfrm>
        </p:spPr>
        <p:txBody>
          <a:bodyPr/>
          <a:lstStyle/>
          <a:p>
            <a:pPr>
              <a:lnSpc>
                <a:spcPct val="90000"/>
              </a:lnSpc>
              <a:buFont typeface="Wingdings 2" pitchFamily="18" charset="2"/>
              <a:buNone/>
            </a:pPr>
            <a:r>
              <a:rPr lang="en-US" altLang="zh-CN" smtClean="0">
                <a:solidFill>
                  <a:srgbClr val="38248E"/>
                </a:solidFill>
              </a:rPr>
              <a:t>                                     Lab 2</a:t>
            </a:r>
          </a:p>
          <a:p>
            <a:pPr>
              <a:lnSpc>
                <a:spcPct val="90000"/>
              </a:lnSpc>
              <a:buFont typeface="Wingdings 2" pitchFamily="18" charset="2"/>
              <a:buNone/>
            </a:pPr>
            <a:r>
              <a:rPr lang="en-US" altLang="zh-CN" b="1" smtClean="0">
                <a:hlinkClick r:id="rId2"/>
              </a:rPr>
              <a:t>http://www.mhhe.com/biosci/genbio/biolink/j_explorations/ch09expl.htm</a:t>
            </a:r>
            <a:endParaRPr lang="en-US" altLang="zh-CN" smtClean="0"/>
          </a:p>
          <a:p>
            <a:pPr>
              <a:lnSpc>
                <a:spcPct val="90000"/>
              </a:lnSpc>
              <a:buFont typeface="Wingdings 2" pitchFamily="18" charset="2"/>
              <a:buNone/>
            </a:pPr>
            <a:r>
              <a:rPr lang="en-US" altLang="zh-CN" smtClean="0"/>
              <a:t>    This interactive lab allows the student to explore how light influences photosynthesis. On the screen can be seen a chloroplast membrane in cross section, photons of light bashing into chlorophyll molecules and ejecting energetic electrons that pass from one membrane protein to another, leading to the production of ATP and NADPH. By varying the wavelength of the incident light, the user can construct an action spectrum of the photosynthetic pigment. By varying the light's intensity, the user can explore how the rate of photosynthesis depends upon the brightness of the light.</a:t>
            </a:r>
            <a:endParaRPr lang="en-US" smtClean="0"/>
          </a:p>
        </p:txBody>
      </p:sp>
      <p:pic>
        <p:nvPicPr>
          <p:cNvPr id="37891" name="Picture 5" descr="lab"/>
          <p:cNvPicPr>
            <a:picLocks noChangeAspect="1" noChangeArrowheads="1"/>
          </p:cNvPicPr>
          <p:nvPr/>
        </p:nvPicPr>
        <p:blipFill>
          <a:blip r:embed="rId3"/>
          <a:srcRect/>
          <a:stretch>
            <a:fillRect/>
          </a:stretch>
        </p:blipFill>
        <p:spPr bwMode="auto">
          <a:xfrm>
            <a:off x="355600" y="446088"/>
            <a:ext cx="755650" cy="755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p:cNvSpPr>
          <p:nvPr>
            <p:ph type="body" idx="4294967295"/>
          </p:nvPr>
        </p:nvSpPr>
        <p:spPr>
          <a:xfrm>
            <a:off x="549275" y="573088"/>
            <a:ext cx="8042275" cy="5370512"/>
          </a:xfrm>
        </p:spPr>
        <p:txBody>
          <a:bodyPr/>
          <a:lstStyle/>
          <a:p>
            <a:pPr>
              <a:buFont typeface="Wingdings 2" pitchFamily="18" charset="2"/>
              <a:buNone/>
            </a:pPr>
            <a:r>
              <a:rPr lang="en-US" altLang="zh-CN" smtClean="0">
                <a:solidFill>
                  <a:srgbClr val="38248E"/>
                </a:solidFill>
              </a:rPr>
              <a:t>                                     Lab 3</a:t>
            </a:r>
          </a:p>
          <a:p>
            <a:pPr>
              <a:buFont typeface="Wingdings 2" pitchFamily="18" charset="2"/>
              <a:buNone/>
            </a:pPr>
            <a:r>
              <a:rPr lang="en-US" altLang="zh-CN" smtClean="0">
                <a:hlinkClick r:id="rId2"/>
              </a:rPr>
              <a:t>http://www.glencoe.com/sites/common_assets/science/virtual_labs/LS12/LS12.html</a:t>
            </a:r>
            <a:r>
              <a:rPr lang="en-US" altLang="zh-CN" smtClean="0"/>
              <a:t>   </a:t>
            </a:r>
          </a:p>
          <a:p>
            <a:pPr>
              <a:buFont typeface="Wingdings 2" pitchFamily="18" charset="2"/>
              <a:buNone/>
            </a:pPr>
            <a:r>
              <a:rPr lang="en-US" altLang="zh-CN" smtClean="0"/>
              <a:t>    </a:t>
            </a:r>
            <a:r>
              <a:rPr lang="en-US" smtClean="0"/>
              <a:t>In this virtual lab, students will perform an experiment to investigate what colors of light spectrum cause the most plant growth. They will calculate the plant growth by measuring the height of each plant under different colors of light. They will compare these measurements and interpret a graph to determine which colors of the spectrum cause the most plant growth.</a:t>
            </a:r>
          </a:p>
        </p:txBody>
      </p:sp>
      <p:pic>
        <p:nvPicPr>
          <p:cNvPr id="38915" name="Picture 5" descr="lab"/>
          <p:cNvPicPr>
            <a:picLocks noChangeAspect="1" noChangeArrowheads="1"/>
          </p:cNvPicPr>
          <p:nvPr/>
        </p:nvPicPr>
        <p:blipFill>
          <a:blip r:embed="rId3"/>
          <a:srcRect/>
          <a:stretch>
            <a:fillRect/>
          </a:stretch>
        </p:blipFill>
        <p:spPr bwMode="auto">
          <a:xfrm>
            <a:off x="355600" y="446088"/>
            <a:ext cx="755650" cy="7556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p:txBody>
          <a:bodyPr/>
          <a:lstStyle/>
          <a:p>
            <a:r>
              <a:rPr lang="en-US" sz="2800" smtClean="0"/>
              <a:t>Jigsaw activity: Case Study</a:t>
            </a:r>
          </a:p>
        </p:txBody>
      </p:sp>
      <p:sp>
        <p:nvSpPr>
          <p:cNvPr id="40963" name="Rectangle 3"/>
          <p:cNvSpPr>
            <a:spLocks noGrp="1"/>
          </p:cNvSpPr>
          <p:nvPr>
            <p:ph type="body" idx="1"/>
          </p:nvPr>
        </p:nvSpPr>
        <p:spPr/>
        <p:txBody>
          <a:bodyPr/>
          <a:lstStyle/>
          <a:p>
            <a:r>
              <a:rPr lang="en-US" smtClean="0">
                <a:hlinkClick r:id="rId2"/>
              </a:rPr>
              <a:t>Cooling Off a Warming Planet</a:t>
            </a:r>
            <a:endParaRPr lang="en-US" smtClean="0"/>
          </a:p>
          <a:p>
            <a:r>
              <a:rPr lang="en-US" smtClean="0"/>
              <a:t> </a:t>
            </a:r>
            <a:r>
              <a:rPr lang="en-US" smtClean="0">
                <a:hlinkClick r:id="rId3"/>
              </a:rPr>
              <a:t>Global Climate Change: Evidence and Causes</a:t>
            </a:r>
            <a:r>
              <a:rPr lang="en-US" smtClean="0"/>
              <a:t/>
            </a:r>
            <a:br>
              <a:rPr lang="en-US" smtClean="0"/>
            </a:br>
            <a:endParaRPr lang="en-US" smtClean="0"/>
          </a:p>
          <a:p>
            <a:r>
              <a:rPr lang="en-US" smtClean="0"/>
              <a:t> </a:t>
            </a:r>
            <a:r>
              <a:rPr lang="en-US" smtClean="0">
                <a:hlinkClick r:id="rId4"/>
              </a:rPr>
              <a:t>Rising Temperatures, Differing Viewpoints</a:t>
            </a:r>
            <a:endParaRPr lang="en-US" smtClean="0"/>
          </a:p>
          <a:p>
            <a:r>
              <a:rPr lang="en-US" smtClean="0"/>
              <a:t>  </a:t>
            </a:r>
            <a:r>
              <a:rPr lang="en-US" smtClean="0">
                <a:hlinkClick r:id="rId5"/>
              </a:rPr>
              <a:t>The Petition: A Global Warming Case</a:t>
            </a:r>
            <a:endParaRPr lang="en-US"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p:cNvSpPr>
          <p:nvPr>
            <p:ph type="title"/>
          </p:nvPr>
        </p:nvSpPr>
        <p:spPr>
          <a:xfrm>
            <a:off x="368300" y="107950"/>
            <a:ext cx="8223250" cy="2076450"/>
          </a:xfrm>
        </p:spPr>
        <p:txBody>
          <a:bodyPr/>
          <a:lstStyle/>
          <a:p>
            <a:r>
              <a:rPr lang="en-US" sz="2400" b="1" smtClean="0"/>
              <a:t/>
            </a:r>
            <a:br>
              <a:rPr lang="en-US" sz="2400" b="1" smtClean="0"/>
            </a:br>
            <a:r>
              <a:rPr lang="en-US" sz="2400" b="1" smtClean="0"/>
              <a:t/>
            </a:r>
            <a:br>
              <a:rPr lang="en-US" sz="2400" b="1" smtClean="0"/>
            </a:br>
            <a:r>
              <a:rPr lang="en-US" sz="2400" b="1" smtClean="0"/>
              <a:t/>
            </a:r>
            <a:br>
              <a:rPr lang="en-US" sz="2400" b="1" smtClean="0"/>
            </a:br>
            <a:r>
              <a:rPr lang="en-US" sz="2400" b="1" smtClean="0"/>
              <a:t/>
            </a:r>
            <a:br>
              <a:rPr lang="en-US" sz="2400" b="1" smtClean="0"/>
            </a:br>
            <a:r>
              <a:rPr lang="en-US" sz="2400" b="1" smtClean="0"/>
              <a:t>Photosynthesis</a:t>
            </a:r>
            <a:br>
              <a:rPr lang="en-US" sz="2400" b="1" smtClean="0"/>
            </a:br>
            <a:r>
              <a:rPr lang="en-US" sz="2400" b="1" smtClean="0"/>
              <a:t>Gap-fill exercise</a:t>
            </a:r>
            <a:r>
              <a:rPr lang="en-US" sz="4200" b="1" smtClean="0"/>
              <a:t/>
            </a:r>
            <a:br>
              <a:rPr lang="en-US" sz="4200" b="1" smtClean="0"/>
            </a:br>
            <a:endParaRPr lang="en-US" sz="4200" b="1" smtClean="0"/>
          </a:p>
        </p:txBody>
      </p:sp>
      <p:sp>
        <p:nvSpPr>
          <p:cNvPr id="44035" name="Rectangle 3"/>
          <p:cNvSpPr>
            <a:spLocks noGrp="1"/>
          </p:cNvSpPr>
          <p:nvPr>
            <p:ph type="body" idx="1"/>
          </p:nvPr>
        </p:nvSpPr>
        <p:spPr>
          <a:xfrm>
            <a:off x="368300" y="2360613"/>
            <a:ext cx="8223250" cy="3582987"/>
          </a:xfrm>
        </p:spPr>
        <p:txBody>
          <a:bodyPr/>
          <a:lstStyle/>
          <a:p>
            <a:r>
              <a:rPr lang="en-US" smtClean="0">
                <a:hlinkClick r:id="rId2"/>
              </a:rPr>
              <a:t>http://www.sciencegeek.net/Biology/review/U2PhotoFillin.htm</a:t>
            </a:r>
            <a:endParaRPr lang="en-US" smtClean="0"/>
          </a:p>
          <a:p>
            <a:pPr>
              <a:buFont typeface="Wingdings 2" pitchFamily="18" charset="2"/>
              <a:buNone/>
            </a:pPr>
            <a:endParaRPr lang="en-US"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p:cNvSpPr>
          <p:nvPr>
            <p:ph type="title"/>
          </p:nvPr>
        </p:nvSpPr>
        <p:spPr>
          <a:xfrm>
            <a:off x="549275" y="722313"/>
            <a:ext cx="8042275" cy="1092200"/>
          </a:xfrm>
        </p:spPr>
        <p:txBody>
          <a:bodyPr/>
          <a:lstStyle/>
          <a:p>
            <a:r>
              <a:rPr lang="en-US" sz="2800" smtClean="0"/>
              <a:t>All you need to know about photosynthesis</a:t>
            </a:r>
          </a:p>
        </p:txBody>
      </p:sp>
      <p:sp>
        <p:nvSpPr>
          <p:cNvPr id="45059" name="Rectangle 3"/>
          <p:cNvSpPr>
            <a:spLocks noGrp="1"/>
          </p:cNvSpPr>
          <p:nvPr>
            <p:ph type="body" idx="1"/>
          </p:nvPr>
        </p:nvSpPr>
        <p:spPr>
          <a:xfrm>
            <a:off x="549275" y="2606675"/>
            <a:ext cx="8042275" cy="3336925"/>
          </a:xfrm>
        </p:spPr>
        <p:txBody>
          <a:bodyPr/>
          <a:lstStyle/>
          <a:p>
            <a:r>
              <a:rPr lang="en-US" smtClean="0">
                <a:hlinkClick r:id="rId2"/>
              </a:rPr>
              <a:t>http://local.brookings.k12.sd.us/biology/photosynthesis.htm#WORKSHEETS/HANDOUTS</a:t>
            </a:r>
            <a:endParaRPr lang="en-US" smtClean="0"/>
          </a:p>
          <a:p>
            <a:endParaRPr lang="en-US"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p:cNvSpPr>
          <p:nvPr>
            <p:ph type="title"/>
          </p:nvPr>
        </p:nvSpPr>
        <p:spPr/>
        <p:txBody>
          <a:bodyPr/>
          <a:lstStyle/>
          <a:p>
            <a:pPr eaLnBrk="1" hangingPunct="1"/>
            <a:r>
              <a:rPr lang="en-US" smtClean="0"/>
              <a:t>Societal/Global Implications</a:t>
            </a:r>
          </a:p>
        </p:txBody>
      </p:sp>
      <p:sp>
        <p:nvSpPr>
          <p:cNvPr id="26626" name="Content Placeholder 2"/>
          <p:cNvSpPr>
            <a:spLocks noGrp="1"/>
          </p:cNvSpPr>
          <p:nvPr>
            <p:ph idx="1"/>
          </p:nvPr>
        </p:nvSpPr>
        <p:spPr/>
        <p:txBody>
          <a:bodyPr/>
          <a:lstStyle/>
          <a:p>
            <a:pPr eaLnBrk="1" hangingPunct="1"/>
            <a:r>
              <a:rPr lang="en-US" b="1" smtClean="0"/>
              <a:t>Deforestation</a:t>
            </a:r>
            <a:r>
              <a:rPr lang="en-US" smtClean="0"/>
              <a:t> is the removal of a forest or stand of trees where the land is thereafter converted to a non-forest use. Examples of deforestation include conversion of forestland to farms, ranches, or urban use. When we remove and do not replace forestry, we are removing our source for oxygen creation in the environment. When deforestation is performed by burning, it not only destroys our supply of oxygen, but the burning releases even more carbon dioxide into the environment.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US" smtClean="0"/>
              <a:t>Societal/Global Implications</a:t>
            </a:r>
          </a:p>
        </p:txBody>
      </p:sp>
      <p:sp>
        <p:nvSpPr>
          <p:cNvPr id="3" name="Content Placeholder 2"/>
          <p:cNvSpPr>
            <a:spLocks noGrp="1"/>
          </p:cNvSpPr>
          <p:nvPr>
            <p:ph idx="1"/>
          </p:nvPr>
        </p:nvSpPr>
        <p:spPr/>
        <p:txBody>
          <a:bodyPr rtlCol="0">
            <a:normAutofit fontScale="77500" lnSpcReduction="20000"/>
          </a:bodyPr>
          <a:lstStyle/>
          <a:p>
            <a:pPr eaLnBrk="1" fontAlgn="auto" hangingPunct="1">
              <a:spcAft>
                <a:spcPts val="0"/>
              </a:spcAft>
              <a:buClr>
                <a:schemeClr val="accent1">
                  <a:lumMod val="60000"/>
                  <a:lumOff val="40000"/>
                </a:schemeClr>
              </a:buClr>
              <a:defRPr/>
            </a:pPr>
            <a:r>
              <a:rPr lang="en-US" b="1" dirty="0" smtClean="0">
                <a:solidFill>
                  <a:schemeClr val="tx1">
                    <a:lumMod val="65000"/>
                    <a:lumOff val="35000"/>
                  </a:schemeClr>
                </a:solidFill>
              </a:rPr>
              <a:t>Global Warming: </a:t>
            </a:r>
            <a:r>
              <a:rPr lang="en-US" dirty="0" smtClean="0">
                <a:solidFill>
                  <a:schemeClr val="tx1">
                    <a:lumMod val="65000"/>
                    <a:lumOff val="35000"/>
                  </a:schemeClr>
                </a:solidFill>
              </a:rPr>
              <a:t>refers to an </a:t>
            </a:r>
            <a:r>
              <a:rPr lang="en-US" dirty="0">
                <a:solidFill>
                  <a:schemeClr val="tx1">
                    <a:lumMod val="65000"/>
                    <a:lumOff val="35000"/>
                  </a:schemeClr>
                </a:solidFill>
              </a:rPr>
              <a:t>increase in the earth's average atmospheric temperature that causes corresponding changes in climate and that may result from the greenhouse effect</a:t>
            </a:r>
            <a:r>
              <a:rPr lang="en-US" dirty="0" smtClean="0">
                <a:solidFill>
                  <a:schemeClr val="tx1">
                    <a:lumMod val="65000"/>
                    <a:lumOff val="35000"/>
                  </a:schemeClr>
                </a:solidFill>
              </a:rPr>
              <a:t>.</a:t>
            </a:r>
          </a:p>
          <a:p>
            <a:pPr eaLnBrk="1" fontAlgn="auto" hangingPunct="1">
              <a:spcAft>
                <a:spcPts val="0"/>
              </a:spcAft>
              <a:buClr>
                <a:schemeClr val="accent1">
                  <a:lumMod val="60000"/>
                  <a:lumOff val="40000"/>
                </a:schemeClr>
              </a:buClr>
              <a:defRPr/>
            </a:pPr>
            <a:r>
              <a:rPr lang="en-US" b="1" dirty="0" smtClean="0">
                <a:solidFill>
                  <a:schemeClr val="tx1">
                    <a:lumMod val="65000"/>
                    <a:lumOff val="35000"/>
                  </a:schemeClr>
                </a:solidFill>
              </a:rPr>
              <a:t>The Greenhouse Effect: </a:t>
            </a:r>
            <a:r>
              <a:rPr lang="en-US" dirty="0">
                <a:solidFill>
                  <a:schemeClr val="tx1">
                    <a:lumMod val="65000"/>
                    <a:lumOff val="35000"/>
                  </a:schemeClr>
                </a:solidFill>
              </a:rPr>
              <a:t>an atmospheric heating phenomenon, caused by short-wave solar radiation being readily transmitted inward through the earth's atmosphere but longer-wavelength heat radiation less readily transmitted outward, owing to its absorption by </a:t>
            </a:r>
            <a:r>
              <a:rPr lang="en-US" dirty="0" smtClean="0">
                <a:solidFill>
                  <a:schemeClr val="tx1">
                    <a:lumMod val="65000"/>
                    <a:lumOff val="35000"/>
                  </a:schemeClr>
                </a:solidFill>
              </a:rPr>
              <a:t>atmospheric carbon </a:t>
            </a:r>
            <a:r>
              <a:rPr lang="en-US" dirty="0">
                <a:solidFill>
                  <a:schemeClr val="tx1">
                    <a:lumMod val="65000"/>
                    <a:lumOff val="35000"/>
                  </a:schemeClr>
                </a:solidFill>
              </a:rPr>
              <a:t>dioxide, water vapor, methane, and other gases; thus, the rising level of carbon dioxide is viewed with </a:t>
            </a:r>
            <a:r>
              <a:rPr lang="en-US" dirty="0" smtClean="0">
                <a:solidFill>
                  <a:schemeClr val="tx1">
                    <a:lumMod val="65000"/>
                    <a:lumOff val="35000"/>
                  </a:schemeClr>
                </a:solidFill>
              </a:rPr>
              <a:t>concern.</a:t>
            </a:r>
          </a:p>
          <a:p>
            <a:pPr eaLnBrk="1" fontAlgn="auto" hangingPunct="1">
              <a:spcAft>
                <a:spcPts val="0"/>
              </a:spcAft>
              <a:buClr>
                <a:schemeClr val="accent1">
                  <a:lumMod val="60000"/>
                  <a:lumOff val="40000"/>
                </a:schemeClr>
              </a:buClr>
              <a:defRPr/>
            </a:pPr>
            <a:r>
              <a:rPr lang="en-US" b="1" dirty="0" smtClean="0">
                <a:solidFill>
                  <a:schemeClr val="tx1">
                    <a:lumMod val="65000"/>
                    <a:lumOff val="35000"/>
                  </a:schemeClr>
                </a:solidFill>
              </a:rPr>
              <a:t>Thus, global warming is significantly affected by the rise in carbon dioxide levels in the atmosphere which are due to many reasons (deforestation, pollution </a:t>
            </a:r>
            <a:r>
              <a:rPr lang="en-US" b="1" dirty="0" err="1" smtClean="0">
                <a:solidFill>
                  <a:schemeClr val="tx1">
                    <a:lumMod val="65000"/>
                    <a:lumOff val="35000"/>
                  </a:schemeClr>
                </a:solidFill>
              </a:rPr>
              <a:t>etc</a:t>
            </a:r>
            <a:r>
              <a:rPr lang="en-US" b="1" dirty="0" smtClean="0">
                <a:solidFill>
                  <a:schemeClr val="tx1">
                    <a:lumMod val="65000"/>
                    <a:lumOff val="35000"/>
                  </a:schemeClr>
                </a:solidFill>
              </a:rPr>
              <a:t>) and therefore an increase in plants/trees preforming photosynthesis could mean that we have more oxygen, less carbon dioxide, and less effects of global warming! </a:t>
            </a:r>
            <a:endParaRPr lang="en-US" b="1"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p:cNvSpPr>
          <p:nvPr>
            <p:ph type="title"/>
          </p:nvPr>
        </p:nvSpPr>
        <p:spPr/>
        <p:txBody>
          <a:bodyPr/>
          <a:lstStyle/>
          <a:p>
            <a:r>
              <a:rPr lang="en-US" sz="3200" smtClean="0"/>
              <a:t>Photosynthesis vocabulary bingo game</a:t>
            </a:r>
          </a:p>
        </p:txBody>
      </p:sp>
      <p:sp>
        <p:nvSpPr>
          <p:cNvPr id="43011" name="Rectangle 3"/>
          <p:cNvSpPr>
            <a:spLocks noGrp="1"/>
          </p:cNvSpPr>
          <p:nvPr>
            <p:ph type="body" idx="1"/>
          </p:nvPr>
        </p:nvSpPr>
        <p:spPr/>
        <p:txBody>
          <a:bodyPr/>
          <a:lstStyle/>
          <a:p>
            <a:endParaRPr lang="en-US" smtClean="0"/>
          </a:p>
          <a:p>
            <a:pPr>
              <a:buFont typeface="Wingdings 2" pitchFamily="18" charset="2"/>
              <a:buNone/>
            </a:pPr>
            <a:r>
              <a:rPr lang="en-US" smtClean="0"/>
              <a:t> </a:t>
            </a:r>
            <a:r>
              <a:rPr lang="en-US" smtClean="0">
                <a:hlinkClick r:id="rId2"/>
              </a:rPr>
              <a:t>http://local.brookings.k12.sd.us/biology/WORKSHEETS/ch%208%20photosyn/BINGOphotosynthesis.doc</a:t>
            </a:r>
            <a:endParaRPr lang="en-US" smtClean="0"/>
          </a:p>
          <a:p>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p:cNvSpPr>
          <p:nvPr>
            <p:ph type="title"/>
          </p:nvPr>
        </p:nvSpPr>
        <p:spPr>
          <a:xfrm>
            <a:off x="549275" y="107950"/>
            <a:ext cx="8042275" cy="1336675"/>
          </a:xfrm>
        </p:spPr>
        <p:txBody>
          <a:bodyPr/>
          <a:lstStyle/>
          <a:p>
            <a:pPr eaLnBrk="1" hangingPunct="1"/>
            <a:r>
              <a:rPr lang="en-US" smtClean="0"/>
              <a:t>Intro to Photosynthesis?</a:t>
            </a:r>
          </a:p>
        </p:txBody>
      </p:sp>
      <p:pic>
        <p:nvPicPr>
          <p:cNvPr id="15362" name="Content Placeholder 5" descr="photosynthesis1.png"/>
          <p:cNvPicPr>
            <a:picLocks noGrp="1" noChangeAspect="1"/>
          </p:cNvPicPr>
          <p:nvPr>
            <p:ph sz="half" idx="1"/>
          </p:nvPr>
        </p:nvPicPr>
        <p:blipFill>
          <a:blip r:embed="rId2"/>
          <a:srcRect t="-13435" b="-13435"/>
          <a:stretch>
            <a:fillRect/>
          </a:stretch>
        </p:blipFill>
        <p:spPr>
          <a:xfrm>
            <a:off x="188913" y="1028700"/>
            <a:ext cx="4562475" cy="5159375"/>
          </a:xfrm>
        </p:spPr>
      </p:pic>
      <p:sp>
        <p:nvSpPr>
          <p:cNvPr id="15363" name="Content Placeholder 4"/>
          <p:cNvSpPr>
            <a:spLocks noGrp="1"/>
          </p:cNvSpPr>
          <p:nvPr>
            <p:ph sz="half" idx="2"/>
          </p:nvPr>
        </p:nvSpPr>
        <p:spPr>
          <a:xfrm>
            <a:off x="4751388" y="1600200"/>
            <a:ext cx="3840162" cy="4343400"/>
          </a:xfrm>
        </p:spPr>
        <p:txBody>
          <a:bodyPr/>
          <a:lstStyle/>
          <a:p>
            <a:pPr eaLnBrk="1" hangingPunct="1"/>
            <a:r>
              <a:rPr lang="en-US" smtClean="0"/>
              <a:t>Photosynthesis is the process by which plants produce their food so they can grow.</a:t>
            </a:r>
          </a:p>
          <a:p>
            <a:pPr eaLnBrk="1" hangingPunct="1"/>
            <a:r>
              <a:rPr lang="en-US" smtClean="0"/>
              <a:t>But….Photosynthesis doesn’t just allow for plants to grow, photosynthesis is the </a:t>
            </a:r>
            <a:r>
              <a:rPr lang="en-US" b="1" i="1" smtClean="0"/>
              <a:t>reason we have a stable amount of oxygen in the atmosphere </a:t>
            </a:r>
            <a:r>
              <a:rPr lang="en-US" smtClean="0"/>
              <a:t>so that aerobic (oxygen needing) life can be sustained. </a:t>
            </a:r>
          </a:p>
        </p:txBody>
      </p:sp>
      <p:sp>
        <p:nvSpPr>
          <p:cNvPr id="15364" name="TextBox 6"/>
          <p:cNvSpPr txBox="1">
            <a:spLocks noChangeArrowheads="1"/>
          </p:cNvSpPr>
          <p:nvPr/>
        </p:nvSpPr>
        <p:spPr bwMode="auto">
          <a:xfrm>
            <a:off x="412750" y="5865813"/>
            <a:ext cx="8413750" cy="646112"/>
          </a:xfrm>
          <a:prstGeom prst="rect">
            <a:avLst/>
          </a:prstGeom>
          <a:noFill/>
          <a:ln w="9525">
            <a:noFill/>
            <a:miter lim="800000"/>
            <a:headEnd/>
            <a:tailEnd/>
          </a:ln>
        </p:spPr>
        <p:txBody>
          <a:bodyPr>
            <a:spAutoFit/>
          </a:bodyPr>
          <a:lstStyle/>
          <a:p>
            <a:r>
              <a:rPr lang="en-US" b="1" u="sng">
                <a:latin typeface="News Gothic MT"/>
              </a:rPr>
              <a:t>The Photosynthesis EQUATION        </a:t>
            </a:r>
          </a:p>
          <a:p>
            <a:r>
              <a:rPr lang="en-US" b="1">
                <a:latin typeface="News Gothic MT"/>
              </a:rPr>
              <a:t>Carbon dioxide + water produces -&gt; glucose + oxygen</a:t>
            </a:r>
            <a:r>
              <a:rPr lang="en-US">
                <a:latin typeface="News Gothic MT"/>
              </a:rPr>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3"/>
          <p:cNvSpPr>
            <a:spLocks noGrp="1"/>
          </p:cNvSpPr>
          <p:nvPr>
            <p:ph type="body" idx="1"/>
          </p:nvPr>
        </p:nvSpPr>
        <p:spPr>
          <a:xfrm>
            <a:off x="549275" y="504825"/>
            <a:ext cx="8042275" cy="5438775"/>
          </a:xfrm>
        </p:spPr>
        <p:txBody>
          <a:bodyPr/>
          <a:lstStyle/>
          <a:p>
            <a:pPr>
              <a:buFont typeface="Wingdings 2" pitchFamily="18" charset="2"/>
              <a:buNone/>
            </a:pPr>
            <a:r>
              <a:rPr lang="en-US" smtClean="0"/>
              <a:t>              </a:t>
            </a:r>
          </a:p>
          <a:p>
            <a:pPr>
              <a:buFont typeface="Wingdings 2" pitchFamily="18" charset="2"/>
              <a:buNone/>
            </a:pPr>
            <a:endParaRPr lang="en-US" smtClean="0"/>
          </a:p>
          <a:p>
            <a:pPr>
              <a:buFont typeface="Wingdings 2" pitchFamily="18" charset="2"/>
              <a:buNone/>
            </a:pPr>
            <a:endParaRPr lang="en-US" smtClean="0"/>
          </a:p>
          <a:p>
            <a:pPr>
              <a:buFont typeface="Wingdings 2" pitchFamily="18" charset="2"/>
              <a:buNone/>
            </a:pPr>
            <a:r>
              <a:rPr lang="en-US" smtClean="0"/>
              <a:t>Photosynthesis quiz game</a:t>
            </a:r>
          </a:p>
          <a:p>
            <a:pPr>
              <a:buFont typeface="Wingdings 2" pitchFamily="18" charset="2"/>
              <a:buNone/>
            </a:pPr>
            <a:r>
              <a:rPr lang="en-US" b="1" smtClean="0">
                <a:hlinkClick r:id="rId2"/>
              </a:rPr>
              <a:t>http://www.neok12.com/quiz/PHOSYN02</a:t>
            </a:r>
            <a:r>
              <a:rPr lang="en-US" smtClean="0"/>
              <a:t> </a:t>
            </a:r>
          </a:p>
          <a:p>
            <a:pPr>
              <a:buFont typeface="Wingdings 2" pitchFamily="18" charset="2"/>
              <a:buNone/>
            </a:pPr>
            <a:endParaRPr lang="en-US" sz="4000" smtClean="0"/>
          </a:p>
        </p:txBody>
      </p:sp>
      <p:pic>
        <p:nvPicPr>
          <p:cNvPr id="28674" name="Picture 5" descr="quiz"/>
          <p:cNvPicPr>
            <a:picLocks noChangeAspect="1" noChangeArrowheads="1"/>
          </p:cNvPicPr>
          <p:nvPr/>
        </p:nvPicPr>
        <p:blipFill>
          <a:blip r:embed="rId3"/>
          <a:srcRect/>
          <a:stretch>
            <a:fillRect/>
          </a:stretch>
        </p:blipFill>
        <p:spPr bwMode="auto">
          <a:xfrm>
            <a:off x="549275" y="504825"/>
            <a:ext cx="1062038" cy="996950"/>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341313" y="107950"/>
            <a:ext cx="8250237" cy="2239963"/>
          </a:xfrm>
        </p:spPr>
        <p:txBody>
          <a:bodyPr/>
          <a:lstStyle/>
          <a:p>
            <a:pPr eaLnBrk="1" hangingPunct="1"/>
            <a:r>
              <a:rPr lang="en-US" smtClean="0"/>
              <a:t/>
            </a:r>
            <a:br>
              <a:rPr lang="en-US" smtClean="0"/>
            </a:br>
            <a:r>
              <a:rPr lang="en-US" smtClean="0"/>
              <a:t/>
            </a:r>
            <a:br>
              <a:rPr lang="en-US" smtClean="0"/>
            </a:br>
            <a:r>
              <a:rPr lang="en-US" smtClean="0"/>
              <a:t>Chance For Student Reflection</a:t>
            </a:r>
          </a:p>
        </p:txBody>
      </p:sp>
      <p:sp>
        <p:nvSpPr>
          <p:cNvPr id="29698" name="Content Placeholder 2"/>
          <p:cNvSpPr>
            <a:spLocks noGrp="1"/>
          </p:cNvSpPr>
          <p:nvPr>
            <p:ph idx="1"/>
          </p:nvPr>
        </p:nvSpPr>
        <p:spPr>
          <a:xfrm>
            <a:off x="549275" y="2728913"/>
            <a:ext cx="8042275" cy="3214687"/>
          </a:xfrm>
        </p:spPr>
        <p:txBody>
          <a:bodyPr/>
          <a:lstStyle/>
          <a:p>
            <a:pPr eaLnBrk="1" hangingPunct="1"/>
            <a:r>
              <a:rPr lang="en-US" smtClean="0"/>
              <a:t>What are some things you can do in your daily life that could aid in reducing deforestation and global warming?</a:t>
            </a:r>
          </a:p>
          <a:p>
            <a:pPr eaLnBrk="1" hangingPunct="1"/>
            <a:endParaRPr lang="en-U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p:txBody>
          <a:bodyPr/>
          <a:lstStyle/>
          <a:p>
            <a:pPr eaLnBrk="1" hangingPunct="1"/>
            <a:r>
              <a:rPr lang="en-US" sz="4400" smtClean="0"/>
              <a:t>Student Misconceptions Regarding Photosynthesis</a:t>
            </a:r>
          </a:p>
        </p:txBody>
      </p:sp>
      <p:sp>
        <p:nvSpPr>
          <p:cNvPr id="3" name="Content Placeholder 2"/>
          <p:cNvSpPr>
            <a:spLocks noGrp="1"/>
          </p:cNvSpPr>
          <p:nvPr>
            <p:ph idx="1"/>
          </p:nvPr>
        </p:nvSpPr>
        <p:spPr/>
        <p:txBody>
          <a:bodyPr rtlCol="0">
            <a:normAutofit fontScale="70000" lnSpcReduction="20000"/>
          </a:bodyPr>
          <a:lstStyle/>
          <a:p>
            <a:pPr eaLnBrk="1" fontAlgn="auto" hangingPunct="1">
              <a:spcAft>
                <a:spcPts val="0"/>
              </a:spcAft>
              <a:buClr>
                <a:schemeClr val="accent1">
                  <a:lumMod val="60000"/>
                  <a:lumOff val="40000"/>
                </a:schemeClr>
              </a:buClr>
              <a:defRPr/>
            </a:pPr>
            <a:r>
              <a:rPr lang="en-US" b="1" dirty="0" smtClean="0">
                <a:solidFill>
                  <a:schemeClr val="tx1">
                    <a:lumMod val="65000"/>
                    <a:lumOff val="35000"/>
                  </a:schemeClr>
                </a:solidFill>
              </a:rPr>
              <a:t>The process is difficult to visualize </a:t>
            </a:r>
            <a:r>
              <a:rPr lang="en-US" dirty="0" smtClean="0">
                <a:solidFill>
                  <a:schemeClr val="tx1">
                    <a:lumMod val="65000"/>
                    <a:lumOff val="35000"/>
                  </a:schemeClr>
                </a:solidFill>
              </a:rPr>
              <a:t>because the molecules involved in the process are so small. </a:t>
            </a:r>
            <a:endParaRPr lang="en-US" b="1" dirty="0" smtClean="0">
              <a:solidFill>
                <a:schemeClr val="tx1">
                  <a:lumMod val="65000"/>
                  <a:lumOff val="35000"/>
                </a:schemeClr>
              </a:solidFill>
            </a:endParaRPr>
          </a:p>
          <a:p>
            <a:pPr eaLnBrk="1" fontAlgn="auto" hangingPunct="1">
              <a:spcAft>
                <a:spcPts val="0"/>
              </a:spcAft>
              <a:buClr>
                <a:schemeClr val="accent1">
                  <a:lumMod val="60000"/>
                  <a:lumOff val="40000"/>
                </a:schemeClr>
              </a:buClr>
              <a:defRPr/>
            </a:pPr>
            <a:r>
              <a:rPr lang="en-US" b="1" dirty="0" smtClean="0">
                <a:solidFill>
                  <a:schemeClr val="tx1">
                    <a:lumMod val="65000"/>
                    <a:lumOff val="35000"/>
                  </a:schemeClr>
                </a:solidFill>
              </a:rPr>
              <a:t>“Plants </a:t>
            </a:r>
            <a:r>
              <a:rPr lang="en-US" b="1" dirty="0">
                <a:solidFill>
                  <a:schemeClr val="tx1">
                    <a:lumMod val="65000"/>
                    <a:lumOff val="35000"/>
                  </a:schemeClr>
                </a:solidFill>
              </a:rPr>
              <a:t>get most of their food from the soil. This is why fertilizers are </a:t>
            </a:r>
            <a:r>
              <a:rPr lang="en-US" b="1" dirty="0" smtClean="0">
                <a:solidFill>
                  <a:schemeClr val="tx1">
                    <a:lumMod val="65000"/>
                    <a:lumOff val="35000"/>
                  </a:schemeClr>
                </a:solidFill>
              </a:rPr>
              <a:t>needed.” </a:t>
            </a:r>
            <a:r>
              <a:rPr lang="en-US" dirty="0" smtClean="0">
                <a:solidFill>
                  <a:schemeClr val="tx1">
                    <a:lumMod val="65000"/>
                    <a:lumOff val="35000"/>
                  </a:schemeClr>
                </a:solidFill>
              </a:rPr>
              <a:t>Plants </a:t>
            </a:r>
            <a:r>
              <a:rPr lang="en-US" dirty="0">
                <a:solidFill>
                  <a:schemeClr val="tx1">
                    <a:lumMod val="65000"/>
                    <a:lumOff val="35000"/>
                  </a:schemeClr>
                </a:solidFill>
              </a:rPr>
              <a:t>are autotrophs, meaning they create their own food from inorganic substances and energy. The Plant takes inorganic substances and water from the soil, not food.</a:t>
            </a:r>
          </a:p>
          <a:p>
            <a:pPr eaLnBrk="1" fontAlgn="auto" hangingPunct="1">
              <a:spcAft>
                <a:spcPts val="0"/>
              </a:spcAft>
              <a:buClr>
                <a:schemeClr val="accent1">
                  <a:lumMod val="60000"/>
                  <a:lumOff val="40000"/>
                </a:schemeClr>
              </a:buClr>
              <a:defRPr/>
            </a:pPr>
            <a:r>
              <a:rPr lang="en-US" b="1" dirty="0">
                <a:solidFill>
                  <a:schemeClr val="tx1">
                    <a:lumMod val="65000"/>
                    <a:lumOff val="35000"/>
                  </a:schemeClr>
                </a:solidFill>
              </a:rPr>
              <a:t>Photosynthesis occurs during the day, and at night, plants </a:t>
            </a:r>
            <a:r>
              <a:rPr lang="en-US" b="1" dirty="0" smtClean="0">
                <a:solidFill>
                  <a:schemeClr val="tx1">
                    <a:lumMod val="65000"/>
                    <a:lumOff val="35000"/>
                  </a:schemeClr>
                </a:solidFill>
              </a:rPr>
              <a:t>respire. </a:t>
            </a:r>
            <a:r>
              <a:rPr lang="en-US" dirty="0" smtClean="0">
                <a:solidFill>
                  <a:schemeClr val="tx1">
                    <a:lumMod val="65000"/>
                    <a:lumOff val="35000"/>
                  </a:schemeClr>
                </a:solidFill>
              </a:rPr>
              <a:t>Photosynthesis </a:t>
            </a:r>
            <a:r>
              <a:rPr lang="en-US" dirty="0">
                <a:solidFill>
                  <a:schemeClr val="tx1">
                    <a:lumMod val="65000"/>
                    <a:lumOff val="35000"/>
                  </a:schemeClr>
                </a:solidFill>
              </a:rPr>
              <a:t>includes the light reactions and the light-independent reactions. Both sets of reactions together comprise the suite of reactions that we refer to as "photosynthesis". The requirement of light means that plants can only perform the full set of photosynthetic reactions during hours of the day when light is present. The reactions of respiration have no such dependency on light, but the accessible chemical energy carried in the ATP produced during respiration is needed at all times—day and night—in order to power the living cells that constitute the plant. Plants therefore must respire every second of their lives; when respiration stops, death begins.</a:t>
            </a:r>
            <a:endParaRPr lang="en-US" dirty="0" smtClean="0">
              <a:solidFill>
                <a:schemeClr val="tx1">
                  <a:lumMod val="65000"/>
                  <a:lumOff val="35000"/>
                </a:schemeClr>
              </a:solidFill>
            </a:endParaRPr>
          </a:p>
          <a:p>
            <a:pPr eaLnBrk="1" fontAlgn="auto" hangingPunct="1">
              <a:spcAft>
                <a:spcPts val="0"/>
              </a:spcAft>
              <a:buClr>
                <a:schemeClr val="accent1">
                  <a:lumMod val="60000"/>
                  <a:lumOff val="40000"/>
                </a:schemeClr>
              </a:buClr>
              <a:defRPr/>
            </a:pPr>
            <a:endParaRPr lang="en-US" dirty="0" smtClean="0">
              <a:solidFill>
                <a:schemeClr val="tx1">
                  <a:lumMod val="65000"/>
                  <a:lumOff val="35000"/>
                </a:schemeClr>
              </a:solidFill>
            </a:endParaRPr>
          </a:p>
          <a:p>
            <a:pPr eaLnBrk="1" fontAlgn="auto" hangingPunct="1">
              <a:spcAft>
                <a:spcPts val="0"/>
              </a:spcAft>
              <a:buClr>
                <a:schemeClr val="accent1">
                  <a:lumMod val="60000"/>
                  <a:lumOff val="40000"/>
                </a:schemeClr>
              </a:buClr>
              <a:defRPr/>
            </a:pPr>
            <a:endParaRPr lang="en-US"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p:txBody>
          <a:bodyPr/>
          <a:lstStyle/>
          <a:p>
            <a:pPr eaLnBrk="1" hangingPunct="1"/>
            <a:r>
              <a:rPr lang="en-US" smtClean="0"/>
              <a:t>Student Misconceptions Continued…</a:t>
            </a:r>
          </a:p>
        </p:txBody>
      </p:sp>
      <p:sp>
        <p:nvSpPr>
          <p:cNvPr id="3" name="Content Placeholder 2"/>
          <p:cNvSpPr>
            <a:spLocks noGrp="1"/>
          </p:cNvSpPr>
          <p:nvPr>
            <p:ph idx="1"/>
          </p:nvPr>
        </p:nvSpPr>
        <p:spPr/>
        <p:txBody>
          <a:bodyPr rtlCol="0">
            <a:normAutofit fontScale="92500" lnSpcReduction="10000"/>
          </a:bodyPr>
          <a:lstStyle/>
          <a:p>
            <a:pPr eaLnBrk="1" fontAlgn="auto" hangingPunct="1">
              <a:spcAft>
                <a:spcPts val="0"/>
              </a:spcAft>
              <a:buClr>
                <a:schemeClr val="accent1">
                  <a:lumMod val="60000"/>
                  <a:lumOff val="40000"/>
                </a:schemeClr>
              </a:buClr>
              <a:defRPr/>
            </a:pPr>
            <a:r>
              <a:rPr lang="en-US" b="1" dirty="0">
                <a:solidFill>
                  <a:schemeClr val="tx1">
                    <a:lumMod val="65000"/>
                    <a:lumOff val="35000"/>
                  </a:schemeClr>
                </a:solidFill>
              </a:rPr>
              <a:t>“Photosynthesis requires a green plant.” </a:t>
            </a:r>
            <a:r>
              <a:rPr lang="en-US" dirty="0">
                <a:solidFill>
                  <a:schemeClr val="tx1">
                    <a:lumMod val="65000"/>
                    <a:lumOff val="35000"/>
                  </a:schemeClr>
                </a:solidFill>
              </a:rPr>
              <a:t>Photosynthesis requires the presence of photosynthetic pigment, chlorophyll, found in green plants, but there are other pigments found in brown plants, red plants, and certain seaweeds that trap wavelengths of light that cannot be absorbed by chlorophyll alone.</a:t>
            </a:r>
          </a:p>
          <a:p>
            <a:pPr eaLnBrk="1" fontAlgn="auto" hangingPunct="1">
              <a:spcAft>
                <a:spcPts val="0"/>
              </a:spcAft>
              <a:buClr>
                <a:schemeClr val="accent1">
                  <a:lumMod val="60000"/>
                  <a:lumOff val="40000"/>
                </a:schemeClr>
              </a:buClr>
              <a:defRPr/>
            </a:pPr>
            <a:r>
              <a:rPr lang="en-US" b="1" dirty="0">
                <a:solidFill>
                  <a:schemeClr val="tx1">
                    <a:lumMod val="65000"/>
                    <a:lumOff val="35000"/>
                  </a:schemeClr>
                </a:solidFill>
              </a:rPr>
              <a:t>“Photosynthesis is a simple process.” </a:t>
            </a:r>
            <a:r>
              <a:rPr lang="en-US" dirty="0">
                <a:solidFill>
                  <a:schemeClr val="tx1">
                    <a:lumMod val="65000"/>
                    <a:lumOff val="35000"/>
                  </a:schemeClr>
                </a:solidFill>
              </a:rPr>
              <a:t>Although we often show it as a series of 3 or 4 reactions, photosynthesis actually consists of 80-100 different, but interconnected, chemical reactions. Cellular respiration, essentially the reverse of photosynthesis, also consists of around 100 chemical reactions.</a:t>
            </a:r>
          </a:p>
          <a:p>
            <a:pPr eaLnBrk="1" fontAlgn="auto" hangingPunct="1">
              <a:spcAft>
                <a:spcPts val="0"/>
              </a:spcAft>
              <a:buClr>
                <a:schemeClr val="accent1">
                  <a:lumMod val="60000"/>
                  <a:lumOff val="40000"/>
                </a:schemeClr>
              </a:buClr>
              <a:defRPr/>
            </a:pPr>
            <a:endParaRPr lang="en-US"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p:cNvSpPr>
          <p:nvPr>
            <p:ph type="title"/>
          </p:nvPr>
        </p:nvSpPr>
        <p:spPr>
          <a:xfrm>
            <a:off x="549275" y="107950"/>
            <a:ext cx="8042275" cy="684213"/>
          </a:xfrm>
        </p:spPr>
        <p:txBody>
          <a:bodyPr/>
          <a:lstStyle/>
          <a:p>
            <a:r>
              <a:rPr lang="en-US" sz="2400" smtClean="0"/>
              <a:t>Consideration for ESL and IEP Students</a:t>
            </a:r>
          </a:p>
        </p:txBody>
      </p:sp>
      <p:sp>
        <p:nvSpPr>
          <p:cNvPr id="39939" name="Rectangle 3"/>
          <p:cNvSpPr>
            <a:spLocks noGrp="1"/>
          </p:cNvSpPr>
          <p:nvPr>
            <p:ph type="body" idx="1"/>
          </p:nvPr>
        </p:nvSpPr>
        <p:spPr>
          <a:xfrm>
            <a:off x="549275" y="1282700"/>
            <a:ext cx="8042275" cy="4135438"/>
          </a:xfrm>
        </p:spPr>
        <p:txBody>
          <a:bodyPr/>
          <a:lstStyle/>
          <a:p>
            <a:pPr lvl="1">
              <a:lnSpc>
                <a:spcPct val="80000"/>
              </a:lnSpc>
              <a:buFont typeface="Wingdings" pitchFamily="2" charset="2"/>
              <a:buChar char="v"/>
            </a:pPr>
            <a:endParaRPr lang="en-CA" sz="2000" smtClean="0"/>
          </a:p>
          <a:p>
            <a:pPr lvl="1">
              <a:lnSpc>
                <a:spcPct val="80000"/>
              </a:lnSpc>
              <a:buFont typeface="Wingdings" pitchFamily="2" charset="2"/>
              <a:buChar char="v"/>
            </a:pPr>
            <a:endParaRPr lang="en-CA" sz="2000" smtClean="0"/>
          </a:p>
          <a:p>
            <a:pPr lvl="1">
              <a:lnSpc>
                <a:spcPct val="80000"/>
              </a:lnSpc>
              <a:buFont typeface="Wingdings" pitchFamily="2" charset="2"/>
              <a:buChar char="v"/>
            </a:pPr>
            <a:r>
              <a:rPr lang="en-CA" sz="2400" smtClean="0"/>
              <a:t>Preview vocabulary with students</a:t>
            </a:r>
          </a:p>
          <a:p>
            <a:pPr lvl="1">
              <a:lnSpc>
                <a:spcPct val="80000"/>
              </a:lnSpc>
              <a:buFont typeface="Wingdings" pitchFamily="2" charset="2"/>
              <a:buChar char="v"/>
            </a:pPr>
            <a:r>
              <a:rPr lang="en-CA" sz="2400" smtClean="0"/>
              <a:t>Video Presentation</a:t>
            </a:r>
          </a:p>
          <a:p>
            <a:pPr lvl="1">
              <a:lnSpc>
                <a:spcPct val="80000"/>
              </a:lnSpc>
              <a:buFont typeface="Wingdings" pitchFamily="2" charset="2"/>
              <a:buChar char="v"/>
            </a:pPr>
            <a:r>
              <a:rPr lang="en-CA" sz="2400" smtClean="0"/>
              <a:t>Picture dictionary</a:t>
            </a:r>
          </a:p>
          <a:p>
            <a:pPr lvl="1">
              <a:lnSpc>
                <a:spcPct val="80000"/>
              </a:lnSpc>
              <a:buFont typeface="Wingdings" pitchFamily="2" charset="2"/>
              <a:buChar char="v"/>
            </a:pPr>
            <a:r>
              <a:rPr lang="en-CA" sz="2400" smtClean="0"/>
              <a:t>Acting out the process of photosynthesis</a:t>
            </a:r>
          </a:p>
          <a:p>
            <a:pPr lvl="1">
              <a:lnSpc>
                <a:spcPct val="80000"/>
              </a:lnSpc>
              <a:buFont typeface="Wingdings" pitchFamily="2" charset="2"/>
              <a:buChar char="v"/>
            </a:pPr>
            <a:r>
              <a:rPr lang="en-CA" sz="2400" smtClean="0"/>
              <a:t>Singing songs to help students retain the information</a:t>
            </a:r>
          </a:p>
          <a:p>
            <a:pPr lvl="1">
              <a:lnSpc>
                <a:spcPct val="80000"/>
              </a:lnSpc>
              <a:buFont typeface="Wingdings" pitchFamily="2" charset="2"/>
              <a:buChar char="v"/>
            </a:pPr>
            <a:endParaRPr lang="en-CA" sz="2400" smtClean="0"/>
          </a:p>
          <a:p>
            <a:pPr lvl="1">
              <a:lnSpc>
                <a:spcPct val="80000"/>
              </a:lnSpc>
              <a:buFont typeface="Wingdings" pitchFamily="2" charset="2"/>
              <a:buNone/>
            </a:pPr>
            <a:endParaRPr lang="en-CA" sz="2400" smtClean="0"/>
          </a:p>
          <a:p>
            <a:pPr lvl="1">
              <a:lnSpc>
                <a:spcPct val="80000"/>
              </a:lnSpc>
              <a:buFont typeface="Wingdings" pitchFamily="2" charset="2"/>
              <a:buChar char="v"/>
            </a:pPr>
            <a:endParaRPr lang="en-CA" sz="2000" smtClean="0"/>
          </a:p>
          <a:p>
            <a:pPr lvl="1">
              <a:lnSpc>
                <a:spcPct val="80000"/>
              </a:lnSpc>
              <a:buFont typeface="Wingdings" pitchFamily="2" charset="2"/>
              <a:buChar char="v"/>
            </a:pPr>
            <a:endParaRPr lang="en-CA" sz="2000" smtClean="0"/>
          </a:p>
          <a:p>
            <a:pPr lvl="1">
              <a:lnSpc>
                <a:spcPct val="80000"/>
              </a:lnSpc>
              <a:buFont typeface="Wingdings" pitchFamily="2" charset="2"/>
              <a:buChar char="v"/>
            </a:pPr>
            <a:endParaRPr lang="en-CA" sz="2000" smtClean="0"/>
          </a:p>
          <a:p>
            <a:pPr lvl="1">
              <a:lnSpc>
                <a:spcPct val="80000"/>
              </a:lnSpc>
              <a:buFont typeface="Wingdings" pitchFamily="2" charset="2"/>
              <a:buChar char="v"/>
            </a:pPr>
            <a:endParaRPr lang="en-CA" sz="2000" smtClean="0"/>
          </a:p>
          <a:p>
            <a:endParaRPr lang="en-US" smtClean="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p:cNvSpPr>
          <p:nvPr>
            <p:ph type="title"/>
          </p:nvPr>
        </p:nvSpPr>
        <p:spPr/>
        <p:txBody>
          <a:bodyPr/>
          <a:lstStyle/>
          <a:p>
            <a:pPr eaLnBrk="1" hangingPunct="1"/>
            <a:r>
              <a:rPr lang="en-US" smtClean="0"/>
              <a:t>Evaluation Opportunities</a:t>
            </a:r>
          </a:p>
        </p:txBody>
      </p:sp>
      <p:sp>
        <p:nvSpPr>
          <p:cNvPr id="32770" name="Content Placeholder 2"/>
          <p:cNvSpPr>
            <a:spLocks noGrp="1"/>
          </p:cNvSpPr>
          <p:nvPr>
            <p:ph idx="1"/>
          </p:nvPr>
        </p:nvSpPr>
        <p:spPr/>
        <p:txBody>
          <a:bodyPr/>
          <a:lstStyle/>
          <a:p>
            <a:pPr eaLnBrk="1" hangingPunct="1"/>
            <a:r>
              <a:rPr lang="en-US" smtClean="0"/>
              <a:t>Online Matching Quiz (Study tool)</a:t>
            </a:r>
            <a:br>
              <a:rPr lang="en-US" smtClean="0"/>
            </a:br>
            <a:r>
              <a:rPr lang="en-US" smtClean="0">
                <a:hlinkClick r:id="rId2"/>
              </a:rPr>
              <a:t>http://www.teachertube.com/viewVideo.php?video_id=196913&amp;title=Photosynthesis</a:t>
            </a:r>
            <a:r>
              <a:rPr lang="en-US" smtClean="0"/>
              <a:t> </a:t>
            </a:r>
          </a:p>
          <a:p>
            <a:pPr eaLnBrk="1" hangingPunct="1"/>
            <a:r>
              <a:rPr lang="en-US" smtClean="0"/>
              <a:t>The Video Quiz</a:t>
            </a:r>
            <a:r>
              <a:rPr lang="en-US" smtClean="0">
                <a:hlinkClick r:id="rId2"/>
              </a:rPr>
              <a:t>http://www.teachertube.com/viewVideo.php?video_id=196913&amp;title=Photosynthesis</a:t>
            </a:r>
            <a:r>
              <a:rPr lang="en-US" smtClean="0"/>
              <a:t> </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p:cNvSpPr>
          <p:nvPr>
            <p:ph type="title"/>
          </p:nvPr>
        </p:nvSpPr>
        <p:spPr/>
        <p:txBody>
          <a:bodyPr/>
          <a:lstStyle/>
          <a:p>
            <a:pPr eaLnBrk="1" hangingPunct="1"/>
            <a:r>
              <a:rPr lang="en-US" smtClean="0"/>
              <a:t>References</a:t>
            </a:r>
          </a:p>
        </p:txBody>
      </p:sp>
      <p:sp>
        <p:nvSpPr>
          <p:cNvPr id="3" name="Content Placeholder 2"/>
          <p:cNvSpPr>
            <a:spLocks noGrp="1"/>
          </p:cNvSpPr>
          <p:nvPr>
            <p:ph idx="1"/>
          </p:nvPr>
        </p:nvSpPr>
        <p:spPr/>
        <p:txBody>
          <a:bodyPr rtlCol="0">
            <a:normAutofit fontScale="92500" lnSpcReduction="20000"/>
          </a:bodyPr>
          <a:lstStyle/>
          <a:p>
            <a:pPr eaLnBrk="1" fontAlgn="auto" hangingPunct="1">
              <a:spcAft>
                <a:spcPts val="0"/>
              </a:spcAft>
              <a:buClr>
                <a:schemeClr val="accent1">
                  <a:lumMod val="60000"/>
                  <a:lumOff val="40000"/>
                </a:schemeClr>
              </a:buClr>
              <a:defRPr/>
            </a:pPr>
            <a:r>
              <a:rPr lang="en-US" dirty="0">
                <a:solidFill>
                  <a:schemeClr val="tx1">
                    <a:lumMod val="65000"/>
                    <a:lumOff val="35000"/>
                  </a:schemeClr>
                </a:solidFill>
                <a:hlinkClick r:id="rId2"/>
              </a:rPr>
              <a:t>http://en.wikibooks.org/wiki/</a:t>
            </a:r>
            <a:r>
              <a:rPr lang="en-US" dirty="0" smtClean="0">
                <a:solidFill>
                  <a:schemeClr val="tx1">
                    <a:lumMod val="65000"/>
                    <a:lumOff val="35000"/>
                  </a:schemeClr>
                </a:solidFill>
                <a:hlinkClick r:id="rId2"/>
              </a:rPr>
              <a:t>Transwiki:Photosynthesis_misconceptions</a:t>
            </a:r>
            <a:r>
              <a:rPr lang="en-US" dirty="0" smtClean="0">
                <a:solidFill>
                  <a:schemeClr val="tx1">
                    <a:lumMod val="65000"/>
                    <a:lumOff val="35000"/>
                  </a:schemeClr>
                </a:solidFill>
              </a:rPr>
              <a:t> </a:t>
            </a:r>
          </a:p>
          <a:p>
            <a:pPr eaLnBrk="1" fontAlgn="auto" hangingPunct="1">
              <a:spcAft>
                <a:spcPts val="0"/>
              </a:spcAft>
              <a:buClr>
                <a:schemeClr val="accent1">
                  <a:lumMod val="60000"/>
                  <a:lumOff val="40000"/>
                </a:schemeClr>
              </a:buClr>
              <a:defRPr/>
            </a:pPr>
            <a:r>
              <a:rPr lang="en-US" dirty="0">
                <a:solidFill>
                  <a:schemeClr val="tx1">
                    <a:lumMod val="65000"/>
                    <a:lumOff val="35000"/>
                  </a:schemeClr>
                </a:solidFill>
                <a:hlinkClick r:id="rId3"/>
              </a:rPr>
              <a:t>http://www.teachertube.com/viewVideo.php?video_id=196913&amp;title=</a:t>
            </a:r>
            <a:r>
              <a:rPr lang="en-US" dirty="0" smtClean="0">
                <a:solidFill>
                  <a:schemeClr val="tx1">
                    <a:lumMod val="65000"/>
                    <a:lumOff val="35000"/>
                  </a:schemeClr>
                </a:solidFill>
                <a:hlinkClick r:id="rId3"/>
              </a:rPr>
              <a:t>Photosynthesis</a:t>
            </a:r>
            <a:r>
              <a:rPr lang="en-US" dirty="0" smtClean="0">
                <a:solidFill>
                  <a:schemeClr val="tx1">
                    <a:lumMod val="65000"/>
                    <a:lumOff val="35000"/>
                  </a:schemeClr>
                </a:solidFill>
              </a:rPr>
              <a:t> </a:t>
            </a:r>
          </a:p>
          <a:p>
            <a:pPr eaLnBrk="1" fontAlgn="auto" hangingPunct="1">
              <a:spcAft>
                <a:spcPts val="0"/>
              </a:spcAft>
              <a:buClr>
                <a:schemeClr val="accent1">
                  <a:lumMod val="60000"/>
                  <a:lumOff val="40000"/>
                </a:schemeClr>
              </a:buClr>
              <a:defRPr/>
            </a:pPr>
            <a:r>
              <a:rPr lang="en-US" dirty="0">
                <a:solidFill>
                  <a:schemeClr val="tx1">
                    <a:lumMod val="65000"/>
                    <a:lumOff val="35000"/>
                  </a:schemeClr>
                </a:solidFill>
                <a:hlinkClick r:id="rId4"/>
              </a:rPr>
              <a:t>http://en.wikipedia.org/wiki/</a:t>
            </a:r>
            <a:r>
              <a:rPr lang="en-US" dirty="0" smtClean="0">
                <a:solidFill>
                  <a:schemeClr val="tx1">
                    <a:lumMod val="65000"/>
                    <a:lumOff val="35000"/>
                  </a:schemeClr>
                </a:solidFill>
                <a:hlinkClick r:id="rId4"/>
              </a:rPr>
              <a:t>Deforestation</a:t>
            </a:r>
            <a:r>
              <a:rPr lang="en-US" dirty="0" smtClean="0">
                <a:solidFill>
                  <a:schemeClr val="tx1">
                    <a:lumMod val="65000"/>
                    <a:lumOff val="35000"/>
                  </a:schemeClr>
                </a:solidFill>
              </a:rPr>
              <a:t> </a:t>
            </a:r>
          </a:p>
          <a:p>
            <a:pPr eaLnBrk="1" fontAlgn="auto" hangingPunct="1">
              <a:spcAft>
                <a:spcPts val="0"/>
              </a:spcAft>
              <a:buClr>
                <a:schemeClr val="accent1">
                  <a:lumMod val="60000"/>
                  <a:lumOff val="40000"/>
                </a:schemeClr>
              </a:buClr>
              <a:defRPr/>
            </a:pPr>
            <a:r>
              <a:rPr lang="en-US" dirty="0">
                <a:solidFill>
                  <a:schemeClr val="tx1">
                    <a:lumMod val="65000"/>
                    <a:lumOff val="35000"/>
                  </a:schemeClr>
                </a:solidFill>
                <a:hlinkClick r:id="rId5"/>
              </a:rPr>
              <a:t>http://www.global-greenhouse-warming.com/</a:t>
            </a:r>
            <a:r>
              <a:rPr lang="en-US" dirty="0" smtClean="0">
                <a:solidFill>
                  <a:schemeClr val="tx1">
                    <a:lumMod val="65000"/>
                    <a:lumOff val="35000"/>
                  </a:schemeClr>
                </a:solidFill>
                <a:hlinkClick r:id="rId5"/>
              </a:rPr>
              <a:t>deforestation.html</a:t>
            </a:r>
            <a:r>
              <a:rPr lang="en-US" dirty="0" smtClean="0">
                <a:solidFill>
                  <a:schemeClr val="tx1">
                    <a:lumMod val="65000"/>
                    <a:lumOff val="35000"/>
                  </a:schemeClr>
                </a:solidFill>
              </a:rPr>
              <a:t> </a:t>
            </a:r>
          </a:p>
          <a:p>
            <a:pPr eaLnBrk="1" fontAlgn="auto" hangingPunct="1">
              <a:spcAft>
                <a:spcPts val="0"/>
              </a:spcAft>
              <a:buClr>
                <a:schemeClr val="accent1">
                  <a:lumMod val="60000"/>
                  <a:lumOff val="40000"/>
                </a:schemeClr>
              </a:buClr>
              <a:defRPr/>
            </a:pPr>
            <a:r>
              <a:rPr lang="en-US" dirty="0">
                <a:solidFill>
                  <a:schemeClr val="tx1">
                    <a:lumMod val="65000"/>
                    <a:lumOff val="35000"/>
                  </a:schemeClr>
                </a:solidFill>
                <a:hlinkClick r:id="rId6"/>
              </a:rPr>
              <a:t>http://dictionary.reference.com/browse/global+</a:t>
            </a:r>
            <a:r>
              <a:rPr lang="en-US" dirty="0" smtClean="0">
                <a:solidFill>
                  <a:schemeClr val="tx1">
                    <a:lumMod val="65000"/>
                    <a:lumOff val="35000"/>
                  </a:schemeClr>
                </a:solidFill>
                <a:hlinkClick r:id="rId6"/>
              </a:rPr>
              <a:t>warming</a:t>
            </a:r>
            <a:r>
              <a:rPr lang="en-US" dirty="0" smtClean="0">
                <a:solidFill>
                  <a:schemeClr val="tx1">
                    <a:lumMod val="65000"/>
                    <a:lumOff val="35000"/>
                  </a:schemeClr>
                </a:solidFill>
              </a:rPr>
              <a:t> </a:t>
            </a:r>
          </a:p>
          <a:p>
            <a:pPr eaLnBrk="1" fontAlgn="auto" hangingPunct="1">
              <a:spcAft>
                <a:spcPts val="0"/>
              </a:spcAft>
              <a:buClr>
                <a:schemeClr val="accent1">
                  <a:lumMod val="60000"/>
                  <a:lumOff val="40000"/>
                </a:schemeClr>
              </a:buClr>
              <a:defRPr/>
            </a:pPr>
            <a:r>
              <a:rPr lang="en-US" dirty="0">
                <a:solidFill>
                  <a:schemeClr val="tx1">
                    <a:lumMod val="65000"/>
                    <a:lumOff val="35000"/>
                  </a:schemeClr>
                </a:solidFill>
                <a:hlinkClick r:id="rId7"/>
              </a:rPr>
              <a:t>http://whatisphotosynthesis.net/photosynthesis-and-</a:t>
            </a:r>
            <a:r>
              <a:rPr lang="en-US" dirty="0" smtClean="0">
                <a:solidFill>
                  <a:schemeClr val="tx1">
                    <a:lumMod val="65000"/>
                    <a:lumOff val="35000"/>
                  </a:schemeClr>
                </a:solidFill>
                <a:hlinkClick r:id="rId7"/>
              </a:rPr>
              <a:t>environment.php</a:t>
            </a:r>
            <a:r>
              <a:rPr lang="en-US" smtClean="0">
                <a:solidFill>
                  <a:schemeClr val="tx1">
                    <a:lumMod val="65000"/>
                    <a:lumOff val="35000"/>
                  </a:schemeClr>
                </a:solidFill>
              </a:rPr>
              <a:t> </a:t>
            </a:r>
            <a:endParaRPr lang="en-US" dirty="0" smtClean="0">
              <a:solidFill>
                <a:schemeClr val="tx1">
                  <a:lumMod val="65000"/>
                  <a:lumOff val="35000"/>
                </a:schemeClr>
              </a:solidFill>
            </a:endParaRPr>
          </a:p>
          <a:p>
            <a:pPr eaLnBrk="1" fontAlgn="auto" hangingPunct="1">
              <a:spcAft>
                <a:spcPts val="0"/>
              </a:spcAft>
              <a:buClr>
                <a:schemeClr val="accent1">
                  <a:lumMod val="60000"/>
                  <a:lumOff val="40000"/>
                </a:schemeClr>
              </a:buClr>
              <a:defRPr/>
            </a:pPr>
            <a:endParaRPr lang="en-US" dirty="0" smtClean="0">
              <a:solidFill>
                <a:schemeClr val="tx1">
                  <a:lumMod val="65000"/>
                  <a:lumOff val="35000"/>
                </a:schemeClr>
              </a:solidFill>
            </a:endParaRPr>
          </a:p>
          <a:p>
            <a:pPr eaLnBrk="1" fontAlgn="auto" hangingPunct="1">
              <a:spcAft>
                <a:spcPts val="0"/>
              </a:spcAft>
              <a:buClr>
                <a:schemeClr val="accent1">
                  <a:lumMod val="60000"/>
                  <a:lumOff val="40000"/>
                </a:schemeClr>
              </a:buClr>
              <a:defRPr/>
            </a:pPr>
            <a:endParaRPr lang="en-US" dirty="0">
              <a:solidFill>
                <a:schemeClr val="tx1">
                  <a:lumMod val="65000"/>
                  <a:lumOff val="3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Title 1"/>
          <p:cNvSpPr>
            <a:spLocks noGrp="1"/>
          </p:cNvSpPr>
          <p:nvPr>
            <p:ph type="title"/>
          </p:nvPr>
        </p:nvSpPr>
        <p:spPr>
          <a:xfrm>
            <a:off x="549275" y="107950"/>
            <a:ext cx="8042275" cy="1336675"/>
          </a:xfrm>
        </p:spPr>
        <p:txBody>
          <a:bodyPr/>
          <a:lstStyle/>
          <a:p>
            <a:pPr eaLnBrk="1" hangingPunct="1"/>
            <a:r>
              <a:rPr lang="en-US" smtClean="0"/>
              <a:t>The Importance of Photosynthesis</a:t>
            </a:r>
          </a:p>
        </p:txBody>
      </p:sp>
      <p:sp>
        <p:nvSpPr>
          <p:cNvPr id="3" name="Content Placeholder 2"/>
          <p:cNvSpPr>
            <a:spLocks noGrp="1"/>
          </p:cNvSpPr>
          <p:nvPr>
            <p:ph sz="half" idx="1"/>
          </p:nvPr>
        </p:nvSpPr>
        <p:spPr>
          <a:xfrm>
            <a:off x="549275" y="1600200"/>
            <a:ext cx="3840163" cy="4343400"/>
          </a:xfrm>
        </p:spPr>
        <p:txBody>
          <a:bodyPr rtlCol="0">
            <a:normAutofit fontScale="62500" lnSpcReduction="20000"/>
          </a:bodyPr>
          <a:lstStyle/>
          <a:p>
            <a:pPr eaLnBrk="1" fontAlgn="auto" hangingPunct="1">
              <a:spcAft>
                <a:spcPts val="0"/>
              </a:spcAft>
              <a:buClr>
                <a:schemeClr val="accent1">
                  <a:lumMod val="60000"/>
                  <a:lumOff val="40000"/>
                </a:schemeClr>
              </a:buClr>
              <a:defRPr/>
            </a:pPr>
            <a:r>
              <a:rPr lang="en-US" dirty="0" smtClean="0">
                <a:solidFill>
                  <a:schemeClr val="tx1">
                    <a:lumMod val="65000"/>
                    <a:lumOff val="35000"/>
                  </a:schemeClr>
                </a:solidFill>
              </a:rPr>
              <a:t>Photosynthesis </a:t>
            </a:r>
            <a:r>
              <a:rPr lang="en-US" dirty="0">
                <a:solidFill>
                  <a:schemeClr val="tx1">
                    <a:lumMod val="65000"/>
                    <a:lumOff val="35000"/>
                  </a:schemeClr>
                </a:solidFill>
              </a:rPr>
              <a:t>is arguably the most important biochemical pathway in the organic world, since nearly all life depends on it. The very fact that humans get abundant oxygen to breathe is because of photosynthesis, also amplifies the importance of this process. </a:t>
            </a:r>
            <a:endParaRPr lang="en-US" dirty="0" smtClean="0">
              <a:solidFill>
                <a:schemeClr val="tx1">
                  <a:lumMod val="65000"/>
                  <a:lumOff val="35000"/>
                </a:schemeClr>
              </a:solidFill>
            </a:endParaRPr>
          </a:p>
          <a:p>
            <a:pPr eaLnBrk="1" fontAlgn="auto" hangingPunct="1">
              <a:spcAft>
                <a:spcPts val="0"/>
              </a:spcAft>
              <a:buClr>
                <a:schemeClr val="accent1">
                  <a:lumMod val="60000"/>
                  <a:lumOff val="40000"/>
                </a:schemeClr>
              </a:buClr>
              <a:defRPr/>
            </a:pPr>
            <a:r>
              <a:rPr lang="en-US" dirty="0">
                <a:solidFill>
                  <a:schemeClr val="tx1">
                    <a:lumMod val="65000"/>
                    <a:lumOff val="35000"/>
                  </a:schemeClr>
                </a:solidFill>
              </a:rPr>
              <a:t>The level of carbon dioxide in the environment largely depends on the process of Photosynthesis. Industries and excessive number of vehicles on the road and other hazards of the modern era have led to increasing use of fuel and release of industrial waste and carbon monoxide which is critically fatal for our environment</a:t>
            </a:r>
            <a:r>
              <a:rPr lang="en-US" dirty="0" smtClean="0">
                <a:solidFill>
                  <a:schemeClr val="tx1">
                    <a:lumMod val="65000"/>
                    <a:lumOff val="35000"/>
                  </a:schemeClr>
                </a:solidFill>
              </a:rPr>
              <a:t>.</a:t>
            </a:r>
            <a:endParaRPr lang="en-US" dirty="0">
              <a:solidFill>
                <a:schemeClr val="tx1">
                  <a:lumMod val="65000"/>
                  <a:lumOff val="35000"/>
                </a:schemeClr>
              </a:solidFill>
            </a:endParaRPr>
          </a:p>
          <a:p>
            <a:pPr eaLnBrk="1" fontAlgn="auto" hangingPunct="1">
              <a:spcAft>
                <a:spcPts val="0"/>
              </a:spcAft>
              <a:buClr>
                <a:schemeClr val="accent1">
                  <a:lumMod val="60000"/>
                  <a:lumOff val="40000"/>
                </a:schemeClr>
              </a:buClr>
              <a:defRPr/>
            </a:pPr>
            <a:r>
              <a:rPr lang="en-US" dirty="0">
                <a:solidFill>
                  <a:schemeClr val="tx1">
                    <a:lumMod val="65000"/>
                    <a:lumOff val="35000"/>
                  </a:schemeClr>
                </a:solidFill>
              </a:rPr>
              <a:t>Interestingly, just as the increase in the carbon-dioxide level may harm the environment; similarly decrease in the level may cause the planet to freeze as carbon dioxide helps in keeping our planet warm and </a:t>
            </a:r>
            <a:r>
              <a:rPr lang="en-US" dirty="0" err="1">
                <a:solidFill>
                  <a:schemeClr val="tx1">
                    <a:lumMod val="65000"/>
                    <a:lumOff val="35000"/>
                  </a:schemeClr>
                </a:solidFill>
              </a:rPr>
              <a:t>liveable</a:t>
            </a:r>
            <a:r>
              <a:rPr lang="en-US" dirty="0">
                <a:solidFill>
                  <a:schemeClr val="tx1">
                    <a:lumMod val="65000"/>
                    <a:lumOff val="35000"/>
                  </a:schemeClr>
                </a:solidFill>
              </a:rPr>
              <a:t>. Photosynthesis helps in maintaining the balance in both situations.</a:t>
            </a:r>
          </a:p>
        </p:txBody>
      </p:sp>
      <p:pic>
        <p:nvPicPr>
          <p:cNvPr id="16387" name="Content Placeholder 4" descr="phototsynthesis.gif"/>
          <p:cNvPicPr>
            <a:picLocks noGrp="1" noChangeAspect="1"/>
          </p:cNvPicPr>
          <p:nvPr>
            <p:ph sz="half" idx="2"/>
          </p:nvPr>
        </p:nvPicPr>
        <p:blipFill>
          <a:blip r:embed="rId2"/>
          <a:srcRect l="-5263" r="-5263"/>
          <a:stretch>
            <a:fillRect/>
          </a:stretch>
        </p:blipFill>
        <p:spPr>
          <a:xfrm>
            <a:off x="4751388" y="1600200"/>
            <a:ext cx="3840162" cy="43434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4"/>
          <p:cNvSpPr>
            <a:spLocks noGrp="1"/>
          </p:cNvSpPr>
          <p:nvPr>
            <p:ph type="title"/>
          </p:nvPr>
        </p:nvSpPr>
        <p:spPr/>
        <p:txBody>
          <a:bodyPr/>
          <a:lstStyle/>
          <a:p>
            <a:pPr eaLnBrk="1" hangingPunct="1"/>
            <a:r>
              <a:rPr lang="en-US" smtClean="0"/>
              <a:t>Lesson Sequence</a:t>
            </a:r>
          </a:p>
        </p:txBody>
      </p:sp>
      <p:sp>
        <p:nvSpPr>
          <p:cNvPr id="17410" name="Content Placeholder 5"/>
          <p:cNvSpPr>
            <a:spLocks noGrp="1"/>
          </p:cNvSpPr>
          <p:nvPr>
            <p:ph idx="1"/>
          </p:nvPr>
        </p:nvSpPr>
        <p:spPr/>
        <p:txBody>
          <a:bodyPr/>
          <a:lstStyle/>
          <a:p>
            <a:pPr eaLnBrk="1" hangingPunct="1"/>
            <a:r>
              <a:rPr lang="en-US" smtClean="0"/>
              <a:t>Lesson 1: What is Photosynthesis? </a:t>
            </a:r>
            <a:br>
              <a:rPr lang="en-US" smtClean="0"/>
            </a:br>
            <a:r>
              <a:rPr lang="en-US" smtClean="0"/>
              <a:t>-anticipation guide</a:t>
            </a:r>
            <a:br>
              <a:rPr lang="en-US" smtClean="0"/>
            </a:br>
            <a:r>
              <a:rPr lang="en-US" smtClean="0"/>
              <a:t>-singing “photosynthesis song”</a:t>
            </a:r>
          </a:p>
          <a:p>
            <a:pPr eaLnBrk="1" hangingPunct="1"/>
            <a:r>
              <a:rPr lang="en-US" smtClean="0"/>
              <a:t>Lesson 2: Organelles involved in photosynthesis and their functions</a:t>
            </a:r>
          </a:p>
          <a:p>
            <a:pPr eaLnBrk="1" hangingPunct="1"/>
            <a:r>
              <a:rPr lang="en-US" smtClean="0"/>
              <a:t>Lesson 3: Light reactions </a:t>
            </a:r>
          </a:p>
          <a:p>
            <a:pPr eaLnBrk="1" hangingPunct="1"/>
            <a:r>
              <a:rPr lang="en-US" smtClean="0"/>
              <a:t>Lesson 4:  Calvin Cycle</a:t>
            </a:r>
          </a:p>
          <a:p>
            <a:pPr eaLnBrk="1" hangingPunct="1"/>
            <a:endParaRPr lang="en-US"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p:cNvSpPr>
          <p:nvPr>
            <p:ph type="body" idx="1"/>
          </p:nvPr>
        </p:nvSpPr>
        <p:spPr>
          <a:xfrm>
            <a:off x="549275" y="1241425"/>
            <a:ext cx="8042275" cy="4695825"/>
          </a:xfrm>
        </p:spPr>
        <p:txBody>
          <a:bodyPr/>
          <a:lstStyle/>
          <a:p>
            <a:pPr eaLnBrk="1" hangingPunct="1"/>
            <a:r>
              <a:rPr lang="en-US" smtClean="0"/>
              <a:t>Lesson 5:  Review the process of photosynthesis</a:t>
            </a:r>
          </a:p>
          <a:p>
            <a:pPr eaLnBrk="1" hangingPunct="1"/>
            <a:r>
              <a:rPr lang="en-US" smtClean="0"/>
              <a:t>Lesson 6:  virtual lab to explore factors involved in photosynthesis</a:t>
            </a:r>
          </a:p>
          <a:p>
            <a:pPr eaLnBrk="1" hangingPunct="1"/>
            <a:r>
              <a:rPr lang="en-US" smtClean="0"/>
              <a:t>Lesson 7: Experiment: Rate of photosynthesis </a:t>
            </a:r>
          </a:p>
          <a:p>
            <a:pPr eaLnBrk="1" hangingPunct="1"/>
            <a:r>
              <a:rPr lang="en-US" smtClean="0"/>
              <a:t>Lesson 8:  Case study of Global Warming</a:t>
            </a:r>
          </a:p>
          <a:p>
            <a:pPr>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549275" y="107950"/>
            <a:ext cx="8042275" cy="1336675"/>
          </a:xfrm>
        </p:spPr>
        <p:txBody>
          <a:bodyPr/>
          <a:lstStyle/>
          <a:p>
            <a:pPr eaLnBrk="1" hangingPunct="1"/>
            <a:r>
              <a:rPr lang="en-US" smtClean="0"/>
              <a:t>Curriculum Expectations</a:t>
            </a:r>
          </a:p>
        </p:txBody>
      </p:sp>
      <p:sp>
        <p:nvSpPr>
          <p:cNvPr id="19458" name="Content Placeholder 2"/>
          <p:cNvSpPr>
            <a:spLocks noGrp="1"/>
          </p:cNvSpPr>
          <p:nvPr>
            <p:ph sz="half" idx="1"/>
          </p:nvPr>
        </p:nvSpPr>
        <p:spPr>
          <a:xfrm>
            <a:off x="549275" y="1600200"/>
            <a:ext cx="5308600" cy="4343400"/>
          </a:xfrm>
        </p:spPr>
        <p:txBody>
          <a:bodyPr/>
          <a:lstStyle/>
          <a:p>
            <a:pPr eaLnBrk="1" hangingPunct="1">
              <a:spcBef>
                <a:spcPts val="2000"/>
              </a:spcBef>
            </a:pPr>
            <a:r>
              <a:rPr lang="en-US" smtClean="0"/>
              <a:t>F3.1 describe the structure and physiology of the specialized plant tissues involved in conduction, support, storage, and photosynthesis</a:t>
            </a:r>
          </a:p>
          <a:p>
            <a:pPr eaLnBrk="1" hangingPunct="1">
              <a:spcBef>
                <a:spcPts val="2000"/>
              </a:spcBef>
            </a:pPr>
            <a:r>
              <a:rPr lang="en-US" smtClean="0"/>
              <a:t>F3.2 explain the chemical changes and energy transformations associated with the process of photosynthesis, and compare the reactants (i.e., carbon dioxide, radiant energy, water) to the products (i.e., glucose, oxygen)</a:t>
            </a:r>
          </a:p>
        </p:txBody>
      </p:sp>
      <p:pic>
        <p:nvPicPr>
          <p:cNvPr id="19459" name="Content Placeholder 4" descr="Curriculum Doc.png"/>
          <p:cNvPicPr>
            <a:picLocks noGrp="1" noChangeAspect="1"/>
          </p:cNvPicPr>
          <p:nvPr>
            <p:ph sz="half" idx="2"/>
          </p:nvPr>
        </p:nvPicPr>
        <p:blipFill>
          <a:blip r:embed="rId2"/>
          <a:srcRect t="-14513" b="-14513"/>
          <a:stretch>
            <a:fillRect/>
          </a:stretch>
        </p:blipFill>
        <p:spPr>
          <a:xfrm>
            <a:off x="6175375" y="1600200"/>
            <a:ext cx="2416175" cy="43434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t>Hook</a:t>
            </a:r>
          </a:p>
        </p:txBody>
      </p:sp>
      <p:sp>
        <p:nvSpPr>
          <p:cNvPr id="20482" name="Content Placeholder 4"/>
          <p:cNvSpPr>
            <a:spLocks noGrp="1"/>
          </p:cNvSpPr>
          <p:nvPr>
            <p:ph idx="1"/>
          </p:nvPr>
        </p:nvSpPr>
        <p:spPr/>
        <p:txBody>
          <a:bodyPr/>
          <a:lstStyle/>
          <a:p>
            <a:pPr eaLnBrk="1" hangingPunct="1"/>
            <a:r>
              <a:rPr lang="en-US" smtClean="0">
                <a:hlinkClick r:id="rId2"/>
              </a:rPr>
              <a:t>http://www.teachertube.com/viewVideo.php?video_id=196913&amp;title=Photosynthesis</a:t>
            </a:r>
            <a:r>
              <a:rPr lang="en-US" smtClean="0"/>
              <a:t> </a:t>
            </a:r>
          </a:p>
          <a:p>
            <a:pPr eaLnBrk="1" hangingPunct="1">
              <a:buFont typeface="Wingdings 2" pitchFamily="18" charset="2"/>
              <a:buNone/>
            </a:pPr>
            <a:r>
              <a:rPr lang="en-US" smtClean="0"/>
              <a:t>Students learn the song Photosynthesis</a:t>
            </a:r>
          </a:p>
          <a:p>
            <a:pPr eaLnBrk="1" hangingPunct="1">
              <a:buFont typeface="Wingdings 2" pitchFamily="18" charset="2"/>
              <a:buNone/>
            </a:pPr>
            <a:endParaRPr lang="en-US"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p:cNvSpPr>
          <p:nvPr>
            <p:ph type="title" idx="4294967295"/>
          </p:nvPr>
        </p:nvSpPr>
        <p:spPr/>
        <p:txBody>
          <a:bodyPr/>
          <a:lstStyle/>
          <a:p>
            <a:r>
              <a:rPr lang="en-US" smtClean="0"/>
              <a:t>Chloroplast </a:t>
            </a:r>
          </a:p>
        </p:txBody>
      </p:sp>
      <p:pic>
        <p:nvPicPr>
          <p:cNvPr id="41987" name="Picture 3"/>
          <p:cNvPicPr>
            <a:picLocks noChangeAspect="1" noChangeArrowheads="1"/>
          </p:cNvPicPr>
          <p:nvPr>
            <p:ph type="body" idx="4294967295"/>
          </p:nvPr>
        </p:nvPicPr>
        <p:blipFill>
          <a:blip r:embed="rId2"/>
          <a:srcRect/>
          <a:stretch>
            <a:fillRect/>
          </a:stretch>
        </p:blipFill>
        <p:spPr>
          <a:xfrm>
            <a:off x="187325" y="1404938"/>
            <a:ext cx="8404225" cy="4538662"/>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p:cNvSpPr>
          <p:nvPr>
            <p:ph type="title"/>
          </p:nvPr>
        </p:nvSpPr>
        <p:spPr>
          <a:xfrm>
            <a:off x="300038" y="107950"/>
            <a:ext cx="8291512" cy="2198688"/>
          </a:xfrm>
        </p:spPr>
        <p:txBody>
          <a:bodyPr/>
          <a:lstStyle/>
          <a:p>
            <a:r>
              <a:rPr lang="en-US" altLang="zh-CN" sz="2800" smtClean="0"/>
              <a:t>The process of photosynthesis is often broken up into two processess: light reactions </a:t>
            </a:r>
            <a:br>
              <a:rPr lang="en-US" altLang="zh-CN" sz="2800" smtClean="0"/>
            </a:br>
            <a:r>
              <a:rPr lang="en-US" altLang="zh-CN" sz="2800" smtClean="0"/>
              <a:t>and the Calvin cycle.</a:t>
            </a:r>
            <a:r>
              <a:rPr lang="en-US" altLang="zh-CN" smtClean="0"/>
              <a:t> </a:t>
            </a:r>
            <a:endParaRPr lang="en-US" smtClean="0"/>
          </a:p>
        </p:txBody>
      </p:sp>
      <p:pic>
        <p:nvPicPr>
          <p:cNvPr id="22530" name="Picture 3"/>
          <p:cNvPicPr>
            <a:picLocks noChangeAspect="1" noChangeArrowheads="1"/>
          </p:cNvPicPr>
          <p:nvPr>
            <p:ph type="body" idx="1"/>
          </p:nvPr>
        </p:nvPicPr>
        <p:blipFill>
          <a:blip r:embed="rId2"/>
          <a:srcRect/>
          <a:stretch>
            <a:fillRect/>
          </a:stretch>
        </p:blipFill>
        <p:spPr>
          <a:xfrm>
            <a:off x="300038" y="2306638"/>
            <a:ext cx="8291512" cy="4367212"/>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reeze">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Breeze">
      <a:majorFont>
        <a:latin typeface="News Gothic MT"/>
        <a:ea typeface=""/>
        <a:cs typeface=""/>
        <a:font script="Jpan" typeface="ＭＳ Ｐゴシック"/>
        <a:font script="Hans" typeface="宋体"/>
        <a:font script="Hant" typeface="新細明體"/>
      </a:majorFont>
      <a:minorFont>
        <a:latin typeface="News Gothic MT"/>
        <a:ea typeface=""/>
        <a:cs typeface=""/>
        <a:font script="Jpan" typeface="ＭＳ Ｐゴシック"/>
        <a:font script="Hans" typeface="宋体"/>
        <a:font script="Hant" typeface="新細明體"/>
      </a:minorFont>
    </a:fontScheme>
    <a:fmtScheme name="Breeze">
      <a:fillStyleLst>
        <a:solidFill>
          <a:schemeClr val="phClr"/>
        </a:solidFill>
        <a:gradFill rotWithShape="1">
          <a:gsLst>
            <a:gs pos="31000">
              <a:schemeClr val="phClr">
                <a:tint val="100000"/>
                <a:shade val="100000"/>
                <a:satMod val="120000"/>
              </a:schemeClr>
            </a:gs>
            <a:gs pos="100000">
              <a:schemeClr val="phClr">
                <a:tint val="50000"/>
                <a:satMod val="150000"/>
              </a:schemeClr>
            </a:gs>
          </a:gsLst>
          <a:lin ang="5400000" scaled="1"/>
        </a:gradFill>
        <a:gradFill rotWithShape="1">
          <a:gsLst>
            <a:gs pos="0">
              <a:schemeClr val="phClr">
                <a:shade val="100000"/>
                <a:satMod val="120000"/>
              </a:schemeClr>
            </a:gs>
            <a:gs pos="69000">
              <a:schemeClr val="phClr">
                <a:tint val="80000"/>
                <a:shade val="100000"/>
                <a:satMod val="150000"/>
              </a:schemeClr>
            </a:gs>
            <a:gs pos="100000">
              <a:schemeClr val="phClr">
                <a:tint val="50000"/>
                <a:shade val="100000"/>
                <a:satMod val="150000"/>
              </a:schemeClr>
            </a:gs>
          </a:gsLst>
          <a:path path="circle">
            <a:fillToRect l="100000" t="100000" r="100000" b="100000"/>
          </a:path>
        </a:gradFill>
      </a:fillStyleLst>
      <a:lnStyleLst>
        <a:ln w="12700" cap="flat" cmpd="sng" algn="ctr">
          <a:solidFill>
            <a:schemeClr val="phClr">
              <a:shade val="95000"/>
              <a:satMod val="105000"/>
            </a:schemeClr>
          </a:solidFill>
          <a:prstDash val="solid"/>
        </a:ln>
        <a:ln w="25400" cap="flat" cmpd="dbl" algn="ctr">
          <a:solidFill>
            <a:schemeClr val="phClr"/>
          </a:solidFill>
          <a:prstDash val="solid"/>
        </a:ln>
        <a:ln w="31750" cap="flat" cmpd="dbl" algn="ctr">
          <a:solidFill>
            <a:schemeClr val="phClr"/>
          </a:solidFill>
          <a:prstDash val="solid"/>
        </a:ln>
      </a:lnStyleLst>
      <a:effectStyleLst>
        <a:effectStyle>
          <a:effectLst/>
        </a:effectStyle>
        <a:effectStyle>
          <a:effectLst>
            <a:outerShdw blurRad="63500" dist="25400" dir="5400000" sx="101000" sy="101000" rotWithShape="0">
              <a:srgbClr val="000000">
                <a:alpha val="40000"/>
              </a:srgbClr>
            </a:outerShdw>
          </a:effectLst>
        </a:effectStyle>
        <a:effectStyle>
          <a:effectLst>
            <a:innerShdw blurRad="127000" dist="25400" dir="13500000">
              <a:srgbClr val="C0C0C0">
                <a:alpha val="75000"/>
              </a:srgbClr>
            </a:innerShdw>
            <a:outerShdw blurRad="88900" dist="25400" dir="5400000" sx="102000" sy="102000" algn="ctr" rotWithShape="0">
              <a:srgbClr val="C0C0C0">
                <a:alpha val="40000"/>
              </a:srgbClr>
            </a:outerShdw>
          </a:effectLst>
          <a:scene3d>
            <a:camera prst="perspectiveLeft" fov="300000"/>
            <a:lightRig rig="soft" dir="l">
              <a:rot lat="0" lon="0" rev="4200000"/>
            </a:lightRig>
          </a:scene3d>
          <a:sp3d extrusionH="38100" prstMaterial="powder">
            <a:bevelT w="50800" h="88900" prst="convex"/>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40000"/>
                <a:satMod val="400000"/>
              </a:schemeClr>
              <a:schemeClr val="phClr">
                <a:tint val="10000"/>
                <a:satMod val="2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Breeze.thmx</Template>
  <TotalTime>11988</TotalTime>
  <Words>1197</Words>
  <Application>Microsoft Macintosh PowerPoint</Application>
  <PresentationFormat>On-screen Show (4:3)</PresentationFormat>
  <Paragraphs>99</Paragraphs>
  <Slides>26</Slides>
  <Notes>0</Notes>
  <HiddenSlides>0</HiddenSlides>
  <MMClips>0</MMClips>
  <ScaleCrop>false</ScaleCrop>
  <HeadingPairs>
    <vt:vector size="6" baseType="variant">
      <vt:variant>
        <vt:lpstr>已用的字体</vt:lpstr>
      </vt:variant>
      <vt:variant>
        <vt:i4>6</vt:i4>
      </vt:variant>
      <vt:variant>
        <vt:lpstr>演示文稿设计模板</vt:lpstr>
      </vt:variant>
      <vt:variant>
        <vt:i4>2</vt:i4>
      </vt:variant>
      <vt:variant>
        <vt:lpstr>幻灯片标题</vt:lpstr>
      </vt:variant>
      <vt:variant>
        <vt:i4>26</vt:i4>
      </vt:variant>
    </vt:vector>
  </HeadingPairs>
  <TitlesOfParts>
    <vt:vector size="34" baseType="lpstr">
      <vt:lpstr>Arial</vt:lpstr>
      <vt:lpstr>News Gothic MT</vt:lpstr>
      <vt:lpstr>Wingdings 2</vt:lpstr>
      <vt:lpstr>Calibri</vt:lpstr>
      <vt:lpstr>SimSun</vt:lpstr>
      <vt:lpstr>Wingdings</vt:lpstr>
      <vt:lpstr>Breeze</vt:lpstr>
      <vt:lpstr>Breeze</vt:lpstr>
      <vt:lpstr>Photosynthesis: Concept Assignment</vt:lpstr>
      <vt:lpstr>Intro to Photosynthesis?</vt:lpstr>
      <vt:lpstr>The Importance of Photosynthesis</vt:lpstr>
      <vt:lpstr>Lesson Sequence</vt:lpstr>
      <vt:lpstr>幻灯片 5</vt:lpstr>
      <vt:lpstr>Curriculum Expectations</vt:lpstr>
      <vt:lpstr>Hook</vt:lpstr>
      <vt:lpstr>Chloroplast </vt:lpstr>
      <vt:lpstr>The process of photosynthesis is often broken up into two processess: light reactions  and the Calvin cycle. </vt:lpstr>
      <vt:lpstr>Interactive Animation of Photosynthesis </vt:lpstr>
      <vt:lpstr>幻灯片 11</vt:lpstr>
      <vt:lpstr>幻灯片 12</vt:lpstr>
      <vt:lpstr>幻灯片 13</vt:lpstr>
      <vt:lpstr>Jigsaw activity: Case Study</vt:lpstr>
      <vt:lpstr>    Photosynthesis Gap-fill exercise </vt:lpstr>
      <vt:lpstr>All you need to know about photosynthesis</vt:lpstr>
      <vt:lpstr>Societal/Global Implications</vt:lpstr>
      <vt:lpstr>Societal/Global Implications</vt:lpstr>
      <vt:lpstr>Photosynthesis vocabulary bingo game</vt:lpstr>
      <vt:lpstr>幻灯片 20</vt:lpstr>
      <vt:lpstr>  Chance For Student Reflection</vt:lpstr>
      <vt:lpstr>Student Misconceptions Regarding Photosynthesis</vt:lpstr>
      <vt:lpstr>Student Misconceptions Continued…</vt:lpstr>
      <vt:lpstr>Consideration for ESL and IEP Students</vt:lpstr>
      <vt:lpstr>Evaluation Opportunities</vt:lpstr>
      <vt:lpstr>References</vt:lpstr>
    </vt:vector>
  </TitlesOfParts>
  <Company>EZ Performance Training, Rehabilitation &amp; Bracing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Emily Colangelo</dc:creator>
  <cp:lastModifiedBy>Bear</cp:lastModifiedBy>
  <cp:revision>41</cp:revision>
  <dcterms:created xsi:type="dcterms:W3CDTF">2011-10-25T14:50:06Z</dcterms:created>
  <dcterms:modified xsi:type="dcterms:W3CDTF">2011-11-10T15:25:52Z</dcterms:modified>
</cp:coreProperties>
</file>